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onvolutional_neural_network#Pooling_lay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cv-foundation.org/openaccess/content_cvpr_2014/papers/Girshick_Rich_Feature_Hierarchies_2014_CVPR_paper.pdf"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arxiv.org/pdf/1506.01497.pdf" TargetMode="External"/><Relationship Id="rId4" Type="http://schemas.openxmlformats.org/officeDocument/2006/relationships/hyperlink" Target="https://arxiv.org/pdf/1504.08083.pdf"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rxiv.org/pdf/1502.06796.pdf"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www.bmva.org/bmvc/2014/files/paper028.pdf"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cv-foundation.org/openaccess/content_cvpr_2015/papers/Oquab_Is_Object_Localization_2015_CVPR_paper.pdf"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cv-foundation.org/openaccess/content_cvpr_2015/papers/Cimpoi_Deep_Filter_Banks_2015_CVPR_paper.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rxiv.org/pdf/1509.02634.pdf"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arxiv.org/pdf/1511.00561.pdf" TargetMode="External"/><Relationship Id="rId4" Type="http://schemas.openxmlformats.org/officeDocument/2006/relationships/hyperlink" Target="https://www.cv-foundation.org/openaccess/content_cvpr_2015/papers/Long_Fully_Convolutional_Networks_2015_CVPR_paper.pdf"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rxiv.org/pdf/1411.4389.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22" name="Google Shape;1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fad3bfdab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fad3bfdab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07" name="Google Shape;207;g3fad3bfdab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fad3bfdab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fad3bfdab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15" name="Google Shape;215;g3fad3bfdab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fad3bfdab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fad3bfdab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23" name="Google Shape;223;g3fad3bfdab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fad3bfdab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fad3bfdab_0_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58000"/>
              </a:lnSpc>
              <a:spcBef>
                <a:spcPts val="500"/>
              </a:spcBef>
              <a:spcAft>
                <a:spcPts val="0"/>
              </a:spcAft>
              <a:buNone/>
            </a:pPr>
            <a:r>
              <a:rPr lang="en-US" sz="1600">
                <a:latin typeface="Georgia"/>
                <a:ea typeface="Georgia"/>
                <a:cs typeface="Georgia"/>
                <a:sym typeface="Georgia"/>
              </a:rPr>
              <a:t>Similar to our sliding window search above, let’s pass a sliding window over the entire original image and save each result as a separate, tiny picture tile.</a:t>
            </a:r>
            <a:endParaRPr sz="1600">
              <a:latin typeface="Georgia"/>
              <a:ea typeface="Georgia"/>
              <a:cs typeface="Georgia"/>
              <a:sym typeface="Georgia"/>
            </a:endParaRPr>
          </a:p>
          <a:p>
            <a:pPr marL="0" lvl="0" indent="0" rtl="0">
              <a:lnSpc>
                <a:spcPct val="158000"/>
              </a:lnSpc>
              <a:spcBef>
                <a:spcPts val="2900"/>
              </a:spcBef>
              <a:spcAft>
                <a:spcPts val="0"/>
              </a:spcAft>
              <a:buNone/>
            </a:pPr>
            <a:r>
              <a:rPr lang="en-US" sz="1600">
                <a:latin typeface="Georgia"/>
                <a:ea typeface="Georgia"/>
                <a:cs typeface="Georgia"/>
                <a:sym typeface="Georgia"/>
              </a:rPr>
              <a:t>By doing this, we turned our original image into 77 equally-sized tiny image tiles.</a:t>
            </a:r>
            <a:endParaRPr sz="1600">
              <a:latin typeface="Georgia"/>
              <a:ea typeface="Georgia"/>
              <a:cs typeface="Georgia"/>
              <a:sym typeface="Georgia"/>
            </a:endParaRPr>
          </a:p>
        </p:txBody>
      </p:sp>
      <p:sp>
        <p:nvSpPr>
          <p:cNvPr id="231" name="Google Shape;231;g3fad3bfdab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fad3bfdab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fad3bfdab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58000"/>
              </a:lnSpc>
              <a:spcBef>
                <a:spcPts val="500"/>
              </a:spcBef>
              <a:spcAft>
                <a:spcPts val="0"/>
              </a:spcAft>
              <a:buClr>
                <a:schemeClr val="dk1"/>
              </a:buClr>
              <a:buSzPts val="1100"/>
              <a:buFont typeface="Arial"/>
              <a:buNone/>
            </a:pPr>
            <a:r>
              <a:rPr lang="en-US" sz="1600">
                <a:latin typeface="Georgia"/>
                <a:ea typeface="Georgia"/>
                <a:cs typeface="Georgia"/>
                <a:sym typeface="Georgia"/>
              </a:rPr>
              <a:t>Earlier, we fed a single image into a neural network to see if it was an “8”. We’ll do the exact same thing here, but we’ll do it for each individual image tile:</a:t>
            </a:r>
            <a:endParaRPr sz="1600">
              <a:latin typeface="Georgia"/>
              <a:ea typeface="Georgia"/>
              <a:cs typeface="Georgia"/>
              <a:sym typeface="Georgia"/>
            </a:endParaRPr>
          </a:p>
          <a:p>
            <a:pPr marL="0" lvl="0" indent="0" rtl="0">
              <a:lnSpc>
                <a:spcPct val="158000"/>
              </a:lnSpc>
              <a:spcBef>
                <a:spcPts val="2900"/>
              </a:spcBef>
              <a:spcAft>
                <a:spcPts val="0"/>
              </a:spcAft>
              <a:buClr>
                <a:schemeClr val="dk1"/>
              </a:buClr>
              <a:buSzPts val="1100"/>
              <a:buFont typeface="Arial"/>
              <a:buNone/>
            </a:pPr>
            <a:r>
              <a:rPr lang="en-US" sz="1600">
                <a:latin typeface="Georgia"/>
                <a:ea typeface="Georgia"/>
                <a:cs typeface="Georgia"/>
                <a:sym typeface="Georgia"/>
              </a:rPr>
              <a:t>However, </a:t>
            </a:r>
            <a:r>
              <a:rPr lang="en-US" sz="1600" b="1">
                <a:latin typeface="Georgia"/>
                <a:ea typeface="Georgia"/>
                <a:cs typeface="Georgia"/>
                <a:sym typeface="Georgia"/>
              </a:rPr>
              <a:t>there’s one big twist</a:t>
            </a:r>
            <a:r>
              <a:rPr lang="en-US" sz="1600">
                <a:latin typeface="Georgia"/>
                <a:ea typeface="Georgia"/>
                <a:cs typeface="Georgia"/>
                <a:sym typeface="Georgia"/>
              </a:rPr>
              <a:t>: We’ll keep the </a:t>
            </a:r>
            <a:r>
              <a:rPr lang="en-US" sz="1600" b="1">
                <a:latin typeface="Georgia"/>
                <a:ea typeface="Georgia"/>
                <a:cs typeface="Georgia"/>
                <a:sym typeface="Georgia"/>
              </a:rPr>
              <a:t>same neural network weights</a:t>
            </a:r>
            <a:r>
              <a:rPr lang="en-US" sz="1600">
                <a:latin typeface="Georgia"/>
                <a:ea typeface="Georgia"/>
                <a:cs typeface="Georgia"/>
                <a:sym typeface="Georgia"/>
              </a:rPr>
              <a:t> for every single tile in the same original image. In other words, we are treating every image tile equally. If something interesting appears in any given tile, we’ll mark that tile as interesting.</a:t>
            </a:r>
            <a:endParaRPr sz="1600">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1600">
              <a:latin typeface="Georgia"/>
              <a:ea typeface="Georgia"/>
              <a:cs typeface="Georgia"/>
              <a:sym typeface="Georgia"/>
            </a:endParaRPr>
          </a:p>
          <a:p>
            <a:pPr marL="0" lvl="0" indent="0">
              <a:spcBef>
                <a:spcPts val="0"/>
              </a:spcBef>
              <a:spcAft>
                <a:spcPts val="0"/>
              </a:spcAft>
              <a:buNone/>
            </a:pPr>
            <a:endParaRPr sz="1600">
              <a:latin typeface="Georgia"/>
              <a:ea typeface="Georgia"/>
              <a:cs typeface="Georgia"/>
              <a:sym typeface="Georgia"/>
            </a:endParaRPr>
          </a:p>
        </p:txBody>
      </p:sp>
      <p:sp>
        <p:nvSpPr>
          <p:cNvPr id="240" name="Google Shape;240;g3fad3bfdab_0_1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fad3bfdab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fad3bfdab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58000"/>
              </a:lnSpc>
              <a:spcBef>
                <a:spcPts val="500"/>
              </a:spcBef>
              <a:spcAft>
                <a:spcPts val="0"/>
              </a:spcAft>
              <a:buClr>
                <a:schemeClr val="dk1"/>
              </a:buClr>
              <a:buSzPts val="1100"/>
              <a:buFont typeface="Arial"/>
              <a:buNone/>
            </a:pPr>
            <a:r>
              <a:rPr lang="en-US" sz="1600">
                <a:latin typeface="Georgia"/>
                <a:ea typeface="Georgia"/>
                <a:cs typeface="Georgia"/>
                <a:sym typeface="Georgia"/>
              </a:rPr>
              <a:t>We don’t want to lose track of the arrangement of the original tiles. So we save the result from processing each tile into a grid in the same arrangement as the original image. It looks like this:</a:t>
            </a:r>
            <a:endParaRPr sz="1600">
              <a:latin typeface="Georgia"/>
              <a:ea typeface="Georgia"/>
              <a:cs typeface="Georgia"/>
              <a:sym typeface="Georgia"/>
            </a:endParaRPr>
          </a:p>
          <a:p>
            <a:pPr marL="0" lvl="0" indent="0" rtl="0">
              <a:lnSpc>
                <a:spcPct val="158000"/>
              </a:lnSpc>
              <a:spcBef>
                <a:spcPts val="2900"/>
              </a:spcBef>
              <a:spcAft>
                <a:spcPts val="0"/>
              </a:spcAft>
              <a:buClr>
                <a:schemeClr val="dk1"/>
              </a:buClr>
              <a:buSzPts val="1100"/>
              <a:buFont typeface="Arial"/>
              <a:buNone/>
            </a:pPr>
            <a:r>
              <a:rPr lang="en-US" sz="1600">
                <a:latin typeface="Georgia"/>
                <a:ea typeface="Georgia"/>
                <a:cs typeface="Georgia"/>
                <a:sym typeface="Georgia"/>
              </a:rPr>
              <a:t>In other words, we’ve started with a large image and we ended with a slightly smaller array that records which sections of our original image were the most interesting.</a:t>
            </a:r>
            <a:endParaRPr sz="1600">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1600">
              <a:latin typeface="Georgia"/>
              <a:ea typeface="Georgia"/>
              <a:cs typeface="Georgia"/>
              <a:sym typeface="Georgia"/>
            </a:endParaRPr>
          </a:p>
          <a:p>
            <a:pPr marL="0" lvl="0" indent="0" rtl="0">
              <a:spcBef>
                <a:spcPts val="0"/>
              </a:spcBef>
              <a:spcAft>
                <a:spcPts val="0"/>
              </a:spcAft>
              <a:buNone/>
            </a:pPr>
            <a:endParaRPr/>
          </a:p>
        </p:txBody>
      </p:sp>
      <p:sp>
        <p:nvSpPr>
          <p:cNvPr id="249" name="Google Shape;249;g3fad3bfdab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fad3bfdab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fad3bfdab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58000"/>
              </a:lnSpc>
              <a:spcBef>
                <a:spcPts val="500"/>
              </a:spcBef>
              <a:spcAft>
                <a:spcPts val="0"/>
              </a:spcAft>
              <a:buClr>
                <a:schemeClr val="dk1"/>
              </a:buClr>
              <a:buSzPts val="1100"/>
              <a:buFont typeface="Arial"/>
              <a:buNone/>
            </a:pPr>
            <a:r>
              <a:rPr lang="en-US" sz="1600">
                <a:latin typeface="Georgia"/>
                <a:ea typeface="Georgia"/>
                <a:cs typeface="Georgia"/>
                <a:sym typeface="Georgia"/>
              </a:rPr>
              <a:t>The result of Step 3 was an array that maps out which parts of the original image are the most interesting. But that array is still pretty big:</a:t>
            </a:r>
            <a:endParaRPr sz="1600">
              <a:latin typeface="Georgia"/>
              <a:ea typeface="Georgia"/>
              <a:cs typeface="Georgia"/>
              <a:sym typeface="Georgia"/>
            </a:endParaRPr>
          </a:p>
          <a:p>
            <a:pPr marL="0" lvl="0" indent="0" rtl="0">
              <a:lnSpc>
                <a:spcPct val="158000"/>
              </a:lnSpc>
              <a:spcBef>
                <a:spcPts val="2900"/>
              </a:spcBef>
              <a:spcAft>
                <a:spcPts val="0"/>
              </a:spcAft>
              <a:buClr>
                <a:schemeClr val="dk1"/>
              </a:buClr>
              <a:buSzPts val="1100"/>
              <a:buFont typeface="Arial"/>
              <a:buNone/>
            </a:pPr>
            <a:r>
              <a:rPr lang="en-US" sz="1600">
                <a:latin typeface="Georgia"/>
                <a:ea typeface="Georgia"/>
                <a:cs typeface="Georgia"/>
                <a:sym typeface="Georgia"/>
              </a:rPr>
              <a:t>To reduce the size of the array, we </a:t>
            </a:r>
            <a:r>
              <a:rPr lang="en-US" sz="1600" i="1">
                <a:latin typeface="Georgia"/>
                <a:ea typeface="Georgia"/>
                <a:cs typeface="Georgia"/>
                <a:sym typeface="Georgia"/>
              </a:rPr>
              <a:t>downsample</a:t>
            </a:r>
            <a:r>
              <a:rPr lang="en-US" sz="1600">
                <a:latin typeface="Georgia"/>
                <a:ea typeface="Georgia"/>
                <a:cs typeface="Georgia"/>
                <a:sym typeface="Georgia"/>
              </a:rPr>
              <a:t> it using an algorithm called </a:t>
            </a:r>
            <a:r>
              <a:rPr lang="en-US" sz="1600" u="sng">
                <a:solidFill>
                  <a:schemeClr val="hlink"/>
                </a:solidFill>
                <a:latin typeface="Georgia"/>
                <a:ea typeface="Georgia"/>
                <a:cs typeface="Georgia"/>
                <a:sym typeface="Georgia"/>
                <a:hlinkClick r:id="rId3"/>
              </a:rPr>
              <a:t>max pooling</a:t>
            </a:r>
            <a:r>
              <a:rPr lang="en-US" sz="1600">
                <a:latin typeface="Georgia"/>
                <a:ea typeface="Georgia"/>
                <a:cs typeface="Georgia"/>
                <a:sym typeface="Georgia"/>
              </a:rPr>
              <a:t>. It sounds fancy, but it isn’t at all!</a:t>
            </a:r>
            <a:endParaRPr sz="1600">
              <a:latin typeface="Georgia"/>
              <a:ea typeface="Georgia"/>
              <a:cs typeface="Georgia"/>
              <a:sym typeface="Georgia"/>
            </a:endParaRPr>
          </a:p>
          <a:p>
            <a:pPr marL="0" lvl="0" indent="0" rtl="0">
              <a:lnSpc>
                <a:spcPct val="158000"/>
              </a:lnSpc>
              <a:spcBef>
                <a:spcPts val="2200"/>
              </a:spcBef>
              <a:spcAft>
                <a:spcPts val="0"/>
              </a:spcAft>
              <a:buClr>
                <a:schemeClr val="dk1"/>
              </a:buClr>
              <a:buSzPts val="1100"/>
              <a:buFont typeface="Arial"/>
              <a:buNone/>
            </a:pPr>
            <a:r>
              <a:rPr lang="en-US" sz="1600">
                <a:latin typeface="Georgia"/>
                <a:ea typeface="Georgia"/>
                <a:cs typeface="Georgia"/>
                <a:sym typeface="Georgia"/>
              </a:rPr>
              <a:t>We’ll just look at each 2x2 square of the array and keep the biggest number:</a:t>
            </a:r>
            <a:endParaRPr sz="1600">
              <a:latin typeface="Georgia"/>
              <a:ea typeface="Georgia"/>
              <a:cs typeface="Georgia"/>
              <a:sym typeface="Georgia"/>
            </a:endParaRPr>
          </a:p>
          <a:p>
            <a:pPr marL="0" lvl="0" indent="0" rtl="0">
              <a:lnSpc>
                <a:spcPct val="158000"/>
              </a:lnSpc>
              <a:spcBef>
                <a:spcPts val="2900"/>
              </a:spcBef>
              <a:spcAft>
                <a:spcPts val="0"/>
              </a:spcAft>
              <a:buClr>
                <a:schemeClr val="dk1"/>
              </a:buClr>
              <a:buSzPts val="1100"/>
              <a:buFont typeface="Arial"/>
              <a:buNone/>
            </a:pPr>
            <a:r>
              <a:rPr lang="en-US" sz="1600">
                <a:latin typeface="Georgia"/>
                <a:ea typeface="Georgia"/>
                <a:cs typeface="Georgia"/>
                <a:sym typeface="Georgia"/>
              </a:rPr>
              <a:t>The idea here is that if we found something interesting in any of the four input tiles that makes up each 2x2 grid square, we’ll just keep the most interesting bit. This reduces the size of our array while keeping the most important bits.</a:t>
            </a:r>
            <a:endParaRPr sz="1600">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1600">
              <a:latin typeface="Georgia"/>
              <a:ea typeface="Georgia"/>
              <a:cs typeface="Georgia"/>
              <a:sym typeface="Georgia"/>
            </a:endParaRPr>
          </a:p>
          <a:p>
            <a:pPr marL="0" lvl="0" indent="0" rtl="0">
              <a:spcBef>
                <a:spcPts val="0"/>
              </a:spcBef>
              <a:spcAft>
                <a:spcPts val="0"/>
              </a:spcAft>
              <a:buNone/>
            </a:pPr>
            <a:endParaRPr/>
          </a:p>
        </p:txBody>
      </p:sp>
      <p:sp>
        <p:nvSpPr>
          <p:cNvPr id="258" name="Google Shape;258;g3fad3bfdab_0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fad3bfda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fad3bfdab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58000"/>
              </a:lnSpc>
              <a:spcBef>
                <a:spcPts val="500"/>
              </a:spcBef>
              <a:spcAft>
                <a:spcPts val="0"/>
              </a:spcAft>
              <a:buClr>
                <a:schemeClr val="dk1"/>
              </a:buClr>
              <a:buSzPts val="1100"/>
              <a:buFont typeface="Arial"/>
              <a:buNone/>
            </a:pPr>
            <a:r>
              <a:rPr lang="en-US" sz="1600">
                <a:latin typeface="Georgia"/>
                <a:ea typeface="Georgia"/>
                <a:cs typeface="Georgia"/>
                <a:sym typeface="Georgia"/>
              </a:rPr>
              <a:t>So far, we’ve reduced a giant image down into a fairly small array.</a:t>
            </a:r>
            <a:endParaRPr sz="1600">
              <a:latin typeface="Georgia"/>
              <a:ea typeface="Georgia"/>
              <a:cs typeface="Georgia"/>
              <a:sym typeface="Georgia"/>
            </a:endParaRPr>
          </a:p>
          <a:p>
            <a:pPr marL="0" lvl="0" indent="0" rtl="0">
              <a:lnSpc>
                <a:spcPct val="158000"/>
              </a:lnSpc>
              <a:spcBef>
                <a:spcPts val="2200"/>
              </a:spcBef>
              <a:spcAft>
                <a:spcPts val="0"/>
              </a:spcAft>
              <a:buClr>
                <a:schemeClr val="dk1"/>
              </a:buClr>
              <a:buSzPts val="1100"/>
              <a:buFont typeface="Arial"/>
              <a:buNone/>
            </a:pPr>
            <a:r>
              <a:rPr lang="en-US" sz="1600">
                <a:latin typeface="Georgia"/>
                <a:ea typeface="Georgia"/>
                <a:cs typeface="Georgia"/>
                <a:sym typeface="Georgia"/>
              </a:rPr>
              <a:t>Guess what? That array is just a bunch of numbers, so we can use that small array as input into </a:t>
            </a:r>
            <a:r>
              <a:rPr lang="en-US" sz="1600" i="1">
                <a:latin typeface="Georgia"/>
                <a:ea typeface="Georgia"/>
                <a:cs typeface="Georgia"/>
                <a:sym typeface="Georgia"/>
              </a:rPr>
              <a:t>another neural network</a:t>
            </a:r>
            <a:r>
              <a:rPr lang="en-US" sz="1600">
                <a:latin typeface="Georgia"/>
                <a:ea typeface="Georgia"/>
                <a:cs typeface="Georgia"/>
                <a:sym typeface="Georgia"/>
              </a:rPr>
              <a:t>. This final neural network will decide if the image is or isn’t a match. To differentiate it from the convolution step, we call it a “fully connected” network.</a:t>
            </a:r>
            <a:endParaRPr sz="1600">
              <a:latin typeface="Georgia"/>
              <a:ea typeface="Georgia"/>
              <a:cs typeface="Georgia"/>
              <a:sym typeface="Georgia"/>
            </a:endParaRPr>
          </a:p>
          <a:p>
            <a:pPr marL="0" lvl="0" indent="0" rtl="0">
              <a:lnSpc>
                <a:spcPct val="158000"/>
              </a:lnSpc>
              <a:spcBef>
                <a:spcPts val="2200"/>
              </a:spcBef>
              <a:spcAft>
                <a:spcPts val="0"/>
              </a:spcAft>
              <a:buClr>
                <a:schemeClr val="dk1"/>
              </a:buClr>
              <a:buSzPts val="1100"/>
              <a:buFont typeface="Arial"/>
              <a:buNone/>
            </a:pPr>
            <a:r>
              <a:rPr lang="en-US" sz="1600">
                <a:latin typeface="Georgia"/>
                <a:ea typeface="Georgia"/>
                <a:cs typeface="Georgia"/>
                <a:sym typeface="Georgia"/>
              </a:rPr>
              <a:t>So from start to finish, our whole five-step pipeline looks like this:</a:t>
            </a:r>
            <a:endParaRPr sz="1600">
              <a:latin typeface="Georgia"/>
              <a:ea typeface="Georgia"/>
              <a:cs typeface="Georgia"/>
              <a:sym typeface="Georgia"/>
            </a:endParaRPr>
          </a:p>
          <a:p>
            <a:pPr marL="0" lvl="0" indent="0" rtl="0">
              <a:spcBef>
                <a:spcPts val="0"/>
              </a:spcBef>
              <a:spcAft>
                <a:spcPts val="0"/>
              </a:spcAft>
              <a:buNone/>
            </a:pPr>
            <a:endParaRPr/>
          </a:p>
        </p:txBody>
      </p:sp>
      <p:sp>
        <p:nvSpPr>
          <p:cNvPr id="267" name="Google Shape;267;g3fad3bfdab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fad3bfdab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fad3bfdab_0_1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158000"/>
              </a:lnSpc>
              <a:spcBef>
                <a:spcPts val="2900"/>
              </a:spcBef>
              <a:spcAft>
                <a:spcPts val="0"/>
              </a:spcAft>
              <a:buClr>
                <a:schemeClr val="dk1"/>
              </a:buClr>
              <a:buSzPts val="1100"/>
              <a:buFont typeface="Arial"/>
              <a:buNone/>
            </a:pPr>
            <a:r>
              <a:rPr lang="en-US" sz="1600">
                <a:latin typeface="Georgia"/>
                <a:ea typeface="Georgia"/>
                <a:cs typeface="Georgia"/>
                <a:sym typeface="Georgia"/>
              </a:rPr>
              <a:t>In this case, they start a 224 x 224 pixel image, apply convolution and max pooling twice, apply convolution 3 more times, apply max pooling and then have two fully-connected layers. The end result is that the image is classified into one of 1000 categories!</a:t>
            </a:r>
            <a:endParaRPr sz="1600">
              <a:latin typeface="Georgia"/>
              <a:ea typeface="Georgia"/>
              <a:cs typeface="Georgia"/>
              <a:sym typeface="Georgia"/>
            </a:endParaRPr>
          </a:p>
          <a:p>
            <a:pPr marL="0" lvl="0" indent="0" rtl="0">
              <a:lnSpc>
                <a:spcPct val="115000"/>
              </a:lnSpc>
              <a:spcBef>
                <a:spcPts val="0"/>
              </a:spcBef>
              <a:spcAft>
                <a:spcPts val="0"/>
              </a:spcAft>
              <a:buClr>
                <a:schemeClr val="dk1"/>
              </a:buClr>
              <a:buSzPts val="1100"/>
              <a:buFont typeface="Arial"/>
              <a:buNone/>
            </a:pPr>
            <a:endParaRPr sz="1600">
              <a:latin typeface="Georgia"/>
              <a:ea typeface="Georgia"/>
              <a:cs typeface="Georgia"/>
              <a:sym typeface="Georgia"/>
            </a:endParaRPr>
          </a:p>
          <a:p>
            <a:pPr marL="0" lvl="0" indent="0">
              <a:spcBef>
                <a:spcPts val="0"/>
              </a:spcBef>
              <a:spcAft>
                <a:spcPts val="0"/>
              </a:spcAft>
              <a:buNone/>
            </a:pPr>
            <a:endParaRPr/>
          </a:p>
        </p:txBody>
      </p:sp>
      <p:sp>
        <p:nvSpPr>
          <p:cNvPr id="276" name="Google Shape;276;g3fad3bfdab_0_1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fad3bfda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fad3bfdab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84" name="Google Shape;284;g3fad3bfdab_0_1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fad3bfda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fad3bfda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32" name="Google Shape;132;g3fad3bfda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fad3bfdab_0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fad3bfdab_0_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95" name="Google Shape;295;g3fad3bfdab_0_1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fad3bfdab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fad3bfdab_0_1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03" name="Google Shape;303;g3fad3bfdab_0_1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fad3bfdab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fad3bfdab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12" name="Google Shape;312;g3fad3bfdab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fad3bfdab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fad3bfdab_0_2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21" name="Google Shape;321;g3fad3bfdab_0_2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fad3bfdab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fad3bfdab_0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30" name="Google Shape;330;g3fad3bfdab_0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fad3bfdab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fad3bfdab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39" name="Google Shape;339;g3fad3bfdab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fad3bfdab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fad3bfdab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47" name="Google Shape;347;g3fad3bfdab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003fbfcc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003fbfcc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56" name="Google Shape;356;g4003fbfccb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003fbfccb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4003fbfccb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5" name="Google Shape;365;g4003fbfccb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003fbfccb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003fbfccb_1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74" name="Google Shape;374;g4003fbfccb_1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fad3bfdab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fad3bfdab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41" name="Google Shape;141;g3fad3bfdab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003fbfccb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003fbfccb_1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82" name="Google Shape;382;g4003fbfccb_1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4003fbfccb_1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4003fbfccb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91" name="Google Shape;391;g4003fbfccb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003fbfccb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003fbfccb_1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00" name="Google Shape;400;g4003fbfccb_1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003fbfccb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003fbfccb_1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08" name="Google Shape;408;g4003fbfccb_1_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4003fbfccb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4003fbfccb_1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7" name="Google Shape;417;g4003fbfccb_1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003fbfccb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003fbfccb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26" name="Google Shape;426;g4003fbfccb_1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fad3bfdab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fad3bfdab_0_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lnSpc>
                <a:spcPct val="54545"/>
              </a:lnSpc>
              <a:spcBef>
                <a:spcPts val="0"/>
              </a:spcBef>
              <a:spcAft>
                <a:spcPts val="0"/>
              </a:spcAft>
              <a:buClr>
                <a:schemeClr val="dk1"/>
              </a:buClr>
              <a:buSzPts val="1100"/>
              <a:buFont typeface="Arial"/>
              <a:buNone/>
            </a:pPr>
            <a:r>
              <a:rPr lang="en-US" sz="1350">
                <a:solidFill>
                  <a:srgbClr val="444444"/>
                </a:solidFill>
                <a:latin typeface="Arial"/>
                <a:ea typeface="Arial"/>
                <a:cs typeface="Arial"/>
                <a:sym typeface="Arial"/>
              </a:rPr>
              <a:t>CNN architectures continue to feature prominently in Computer Vision, with architectural advancements providing improvements in speed, accuracy, and training for many of the applications and tasks mentioned below:</a:t>
            </a:r>
            <a:endParaRPr sz="1350">
              <a:solidFill>
                <a:srgbClr val="444444"/>
              </a:solidFill>
              <a:latin typeface="Arial"/>
              <a:ea typeface="Arial"/>
              <a:cs typeface="Arial"/>
              <a:sym typeface="Arial"/>
            </a:endParaRPr>
          </a:p>
          <a:p>
            <a:pPr marL="457200" lvl="0" indent="-314325" rtl="0">
              <a:lnSpc>
                <a:spcPct val="54545"/>
              </a:lnSpc>
              <a:spcBef>
                <a:spcPts val="2000"/>
              </a:spcBef>
              <a:spcAft>
                <a:spcPts val="0"/>
              </a:spcAft>
              <a:buClr>
                <a:srgbClr val="444444"/>
              </a:buClr>
              <a:buSzPts val="1350"/>
              <a:buChar char="●"/>
            </a:pPr>
            <a:endParaRPr sz="1350">
              <a:solidFill>
                <a:srgbClr val="444444"/>
              </a:solidFill>
              <a:latin typeface="Arial"/>
              <a:ea typeface="Arial"/>
              <a:cs typeface="Arial"/>
              <a:sym typeface="Arial"/>
            </a:endParaRPr>
          </a:p>
          <a:p>
            <a:pPr marL="0" lvl="0" indent="0">
              <a:spcBef>
                <a:spcPts val="2800"/>
              </a:spcBef>
              <a:spcAft>
                <a:spcPts val="0"/>
              </a:spcAft>
              <a:buNone/>
            </a:pPr>
            <a:endParaRPr sz="1350">
              <a:solidFill>
                <a:srgbClr val="444444"/>
              </a:solidFill>
              <a:latin typeface="Arial"/>
              <a:ea typeface="Arial"/>
              <a:cs typeface="Arial"/>
              <a:sym typeface="Arial"/>
            </a:endParaRPr>
          </a:p>
        </p:txBody>
      </p:sp>
      <p:sp>
        <p:nvSpPr>
          <p:cNvPr id="434" name="Google Shape;434;g3fad3bfdab_0_2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fad3bfdab_0_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fad3bfdab_0_2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4325" rtl="0">
              <a:lnSpc>
                <a:spcPct val="54545"/>
              </a:lnSpc>
              <a:spcBef>
                <a:spcPts val="0"/>
              </a:spcBef>
              <a:spcAft>
                <a:spcPts val="0"/>
              </a:spcAft>
              <a:buClr>
                <a:srgbClr val="444444"/>
              </a:buClr>
              <a:buSzPts val="1350"/>
              <a:buChar char="●"/>
            </a:pPr>
            <a:r>
              <a:rPr lang="en-US" sz="1350">
                <a:solidFill>
                  <a:srgbClr val="444444"/>
                </a:solidFill>
                <a:latin typeface="Arial"/>
                <a:ea typeface="Arial"/>
                <a:cs typeface="Arial"/>
                <a:sym typeface="Arial"/>
              </a:rPr>
              <a:t>In Object Detection, CNN is the major architecture behind the most popular models, such as: </a:t>
            </a:r>
            <a:r>
              <a:rPr lang="en-US" sz="1350" u="sng">
                <a:solidFill>
                  <a:srgbClr val="009FC6"/>
                </a:solidFill>
                <a:latin typeface="Arial"/>
                <a:ea typeface="Arial"/>
                <a:cs typeface="Arial"/>
                <a:sym typeface="Arial"/>
                <a:hlinkClick r:id="rId3"/>
              </a:rPr>
              <a:t>R-CNN</a:t>
            </a:r>
            <a:r>
              <a:rPr lang="en-US" sz="1350">
                <a:solidFill>
                  <a:srgbClr val="444444"/>
                </a:solidFill>
                <a:latin typeface="Arial"/>
                <a:ea typeface="Arial"/>
                <a:cs typeface="Arial"/>
                <a:sym typeface="Arial"/>
              </a:rPr>
              <a:t>, </a:t>
            </a:r>
            <a:r>
              <a:rPr lang="en-US" sz="1350" u="sng">
                <a:solidFill>
                  <a:srgbClr val="009FC6"/>
                </a:solidFill>
                <a:latin typeface="Arial"/>
                <a:ea typeface="Arial"/>
                <a:cs typeface="Arial"/>
                <a:sym typeface="Arial"/>
                <a:hlinkClick r:id="rId4"/>
              </a:rPr>
              <a:t>Fast R-CNN</a:t>
            </a:r>
            <a:r>
              <a:rPr lang="en-US" sz="1350">
                <a:solidFill>
                  <a:srgbClr val="444444"/>
                </a:solidFill>
                <a:latin typeface="Arial"/>
                <a:ea typeface="Arial"/>
                <a:cs typeface="Arial"/>
                <a:sym typeface="Arial"/>
              </a:rPr>
              <a:t>, </a:t>
            </a:r>
            <a:r>
              <a:rPr lang="en-US" sz="1350" u="sng">
                <a:solidFill>
                  <a:srgbClr val="009FC6"/>
                </a:solidFill>
                <a:latin typeface="Arial"/>
                <a:ea typeface="Arial"/>
                <a:cs typeface="Arial"/>
                <a:sym typeface="Arial"/>
                <a:hlinkClick r:id="rId5"/>
              </a:rPr>
              <a:t>Faster R-CNN</a:t>
            </a:r>
            <a:r>
              <a:rPr lang="en-US" sz="1350">
                <a:solidFill>
                  <a:srgbClr val="444444"/>
                </a:solidFill>
                <a:latin typeface="Arial"/>
                <a:ea typeface="Arial"/>
                <a:cs typeface="Arial"/>
                <a:sym typeface="Arial"/>
              </a:rPr>
              <a:t>. In these models, the net hypothesize object regions and then classifies them, using the CNN on top each of these region proposals. This is now the predominant pipeline for many object detection models, deployed in autonomous vehicles, smart video surveillance, facial detection, etc.</a:t>
            </a:r>
            <a:endParaRPr/>
          </a:p>
        </p:txBody>
      </p:sp>
      <p:sp>
        <p:nvSpPr>
          <p:cNvPr id="442" name="Google Shape;442;g3fad3bfdab_0_2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fad3bfdab_0_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fad3bfdab_0_2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4325" rtl="0">
              <a:lnSpc>
                <a:spcPct val="54545"/>
              </a:lnSpc>
              <a:spcBef>
                <a:spcPts val="0"/>
              </a:spcBef>
              <a:spcAft>
                <a:spcPts val="0"/>
              </a:spcAft>
              <a:buClr>
                <a:srgbClr val="444444"/>
              </a:buClr>
              <a:buSzPts val="1350"/>
              <a:buChar char="●"/>
            </a:pPr>
            <a:r>
              <a:rPr lang="en-US" sz="1350">
                <a:solidFill>
                  <a:srgbClr val="444444"/>
                </a:solidFill>
                <a:latin typeface="Arial"/>
                <a:ea typeface="Arial"/>
                <a:cs typeface="Arial"/>
                <a:sym typeface="Arial"/>
              </a:rPr>
              <a:t>In Object Tracking, CNNs have been used extensively in visual tracking applications. For example, given a CNN pre-trained on a large-scale image repository offline, </a:t>
            </a:r>
            <a:r>
              <a:rPr lang="en-US" sz="1350" u="sng">
                <a:solidFill>
                  <a:srgbClr val="009FC6"/>
                </a:solidFill>
                <a:latin typeface="Arial"/>
                <a:ea typeface="Arial"/>
                <a:cs typeface="Arial"/>
                <a:sym typeface="Arial"/>
                <a:hlinkClick r:id="rId3"/>
              </a:rPr>
              <a:t>this online visual tracking algorithm</a:t>
            </a:r>
            <a:r>
              <a:rPr lang="en-US" sz="1350">
                <a:solidFill>
                  <a:srgbClr val="444444"/>
                </a:solidFill>
                <a:latin typeface="Arial"/>
                <a:ea typeface="Arial"/>
                <a:cs typeface="Arial"/>
                <a:sym typeface="Arial"/>
              </a:rPr>
              <a:t> developed by the team at Pohang Institute in Korea can learn discriminative saliency maps to visualize a target spatially and locally. Another instance is </a:t>
            </a:r>
            <a:r>
              <a:rPr lang="en-US" sz="1350" u="sng">
                <a:solidFill>
                  <a:srgbClr val="009FC6"/>
                </a:solidFill>
                <a:latin typeface="Arial"/>
                <a:ea typeface="Arial"/>
                <a:cs typeface="Arial"/>
                <a:sym typeface="Arial"/>
                <a:hlinkClick r:id="rId4"/>
              </a:rPr>
              <a:t>DeepTrack</a:t>
            </a:r>
            <a:r>
              <a:rPr lang="en-US" sz="1350">
                <a:solidFill>
                  <a:srgbClr val="444444"/>
                </a:solidFill>
                <a:latin typeface="Arial"/>
                <a:ea typeface="Arial"/>
                <a:cs typeface="Arial"/>
                <a:sym typeface="Arial"/>
              </a:rPr>
              <a:t>, a solution to automatically relearn the most useful feature representations during the tracking process in order to accurately adapt appearance changes, pose, and scale variations while preventing drift and tracking failures.</a:t>
            </a:r>
            <a:endParaRPr sz="1350">
              <a:solidFill>
                <a:srgbClr val="444444"/>
              </a:solidFill>
              <a:latin typeface="Arial"/>
              <a:ea typeface="Arial"/>
              <a:cs typeface="Arial"/>
              <a:sym typeface="Arial"/>
            </a:endParaRPr>
          </a:p>
          <a:p>
            <a:pPr marL="0" lvl="0" indent="0">
              <a:spcBef>
                <a:spcPts val="2800"/>
              </a:spcBef>
              <a:spcAft>
                <a:spcPts val="0"/>
              </a:spcAft>
              <a:buNone/>
            </a:pPr>
            <a:endParaRPr sz="1350">
              <a:solidFill>
                <a:srgbClr val="444444"/>
              </a:solidFill>
              <a:latin typeface="Arial"/>
              <a:ea typeface="Arial"/>
              <a:cs typeface="Arial"/>
              <a:sym typeface="Arial"/>
            </a:endParaRPr>
          </a:p>
        </p:txBody>
      </p:sp>
      <p:sp>
        <p:nvSpPr>
          <p:cNvPr id="451" name="Google Shape;451;g3fad3bfdab_0_2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3fad3bfdab_0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3fad3bfdab_0_2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4325" rtl="0">
              <a:lnSpc>
                <a:spcPct val="54545"/>
              </a:lnSpc>
              <a:spcBef>
                <a:spcPts val="0"/>
              </a:spcBef>
              <a:spcAft>
                <a:spcPts val="0"/>
              </a:spcAft>
              <a:buClr>
                <a:srgbClr val="444444"/>
              </a:buClr>
              <a:buSzPts val="1350"/>
              <a:buChar char="●"/>
            </a:pPr>
            <a:r>
              <a:rPr lang="en-US" sz="1350">
                <a:solidFill>
                  <a:srgbClr val="444444"/>
                </a:solidFill>
                <a:latin typeface="Arial"/>
                <a:ea typeface="Arial"/>
                <a:cs typeface="Arial"/>
                <a:sym typeface="Arial"/>
              </a:rPr>
              <a:t>In Object Recognition, the team from INRIA and MSR in France developed a </a:t>
            </a:r>
            <a:r>
              <a:rPr lang="en-US" sz="1350" u="sng">
                <a:solidFill>
                  <a:srgbClr val="009FC6"/>
                </a:solidFill>
                <a:latin typeface="Arial"/>
                <a:ea typeface="Arial"/>
                <a:cs typeface="Arial"/>
                <a:sym typeface="Arial"/>
                <a:hlinkClick r:id="rId3"/>
              </a:rPr>
              <a:t>weakly supervised CNN for object classification</a:t>
            </a:r>
            <a:r>
              <a:rPr lang="en-US" sz="1350">
                <a:solidFill>
                  <a:srgbClr val="444444"/>
                </a:solidFill>
                <a:latin typeface="Arial"/>
                <a:ea typeface="Arial"/>
                <a:cs typeface="Arial"/>
                <a:sym typeface="Arial"/>
              </a:rPr>
              <a:t> that relies only on image-lvil labels, yet can learn from cluttered scenes containing multiple objects. Another instance is </a:t>
            </a:r>
            <a:r>
              <a:rPr lang="en-US" sz="1350" u="sng">
                <a:solidFill>
                  <a:srgbClr val="009FC6"/>
                </a:solidFill>
                <a:latin typeface="Arial"/>
                <a:ea typeface="Arial"/>
                <a:cs typeface="Arial"/>
                <a:sym typeface="Arial"/>
                <a:hlinkClick r:id="rId4"/>
              </a:rPr>
              <a:t>FV-CNN</a:t>
            </a:r>
            <a:r>
              <a:rPr lang="en-US" sz="1350">
                <a:solidFill>
                  <a:srgbClr val="444444"/>
                </a:solidFill>
                <a:latin typeface="Arial"/>
                <a:ea typeface="Arial"/>
                <a:cs typeface="Arial"/>
                <a:sym typeface="Arial"/>
              </a:rPr>
              <a:t>, a texture descriptor developed by people from Oxford to solve the clutter problem in texture recognition.[</a:t>
            </a:r>
            <a:endParaRPr sz="1350">
              <a:solidFill>
                <a:srgbClr val="444444"/>
              </a:solidFill>
              <a:latin typeface="Arial"/>
              <a:ea typeface="Arial"/>
              <a:cs typeface="Arial"/>
              <a:sym typeface="Arial"/>
            </a:endParaRPr>
          </a:p>
          <a:p>
            <a:pPr marL="0" lvl="0" indent="0">
              <a:spcBef>
                <a:spcPts val="2800"/>
              </a:spcBef>
              <a:spcAft>
                <a:spcPts val="0"/>
              </a:spcAft>
              <a:buNone/>
            </a:pPr>
            <a:endParaRPr/>
          </a:p>
        </p:txBody>
      </p:sp>
      <p:sp>
        <p:nvSpPr>
          <p:cNvPr id="460" name="Google Shape;460;g3fad3bfdab_0_2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fad3bfdab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fad3bfdab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50" name="Google Shape;150;g3fad3bfdab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fad3bfdab_0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fad3bfdab_0_2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4325" rtl="0">
              <a:lnSpc>
                <a:spcPct val="54545"/>
              </a:lnSpc>
              <a:spcBef>
                <a:spcPts val="0"/>
              </a:spcBef>
              <a:spcAft>
                <a:spcPts val="0"/>
              </a:spcAft>
              <a:buClr>
                <a:srgbClr val="444444"/>
              </a:buClr>
              <a:buSzPts val="1350"/>
              <a:buChar char="●"/>
            </a:pPr>
            <a:r>
              <a:rPr lang="en-US" sz="1350">
                <a:solidFill>
                  <a:srgbClr val="444444"/>
                </a:solidFill>
                <a:latin typeface="Arial"/>
                <a:ea typeface="Arial"/>
                <a:cs typeface="Arial"/>
                <a:sym typeface="Arial"/>
              </a:rPr>
              <a:t>In Semantic Segmentation, </a:t>
            </a:r>
            <a:r>
              <a:rPr lang="en-US" sz="1350" u="sng">
                <a:solidFill>
                  <a:srgbClr val="009FC6"/>
                </a:solidFill>
                <a:latin typeface="Arial"/>
                <a:ea typeface="Arial"/>
                <a:cs typeface="Arial"/>
                <a:sym typeface="Arial"/>
                <a:hlinkClick r:id="rId3"/>
              </a:rPr>
              <a:t>Deep Parsing Network</a:t>
            </a:r>
            <a:r>
              <a:rPr lang="en-US" sz="1350">
                <a:solidFill>
                  <a:srgbClr val="444444"/>
                </a:solidFill>
                <a:latin typeface="Arial"/>
                <a:ea typeface="Arial"/>
                <a:cs typeface="Arial"/>
                <a:sym typeface="Arial"/>
              </a:rPr>
              <a:t> is a CNN-based net developed by a group of researchers from Hong Kong to incorporate rich information into an image segmentation process. UC Berkeley’s researchers, on the other hand, built </a:t>
            </a:r>
            <a:r>
              <a:rPr lang="en-US" sz="1350" u="sng">
                <a:solidFill>
                  <a:srgbClr val="009FC6"/>
                </a:solidFill>
                <a:latin typeface="Arial"/>
                <a:ea typeface="Arial"/>
                <a:cs typeface="Arial"/>
                <a:sym typeface="Arial"/>
                <a:hlinkClick r:id="rId4"/>
              </a:rPr>
              <a:t>fully-convolutional networks</a:t>
            </a:r>
            <a:r>
              <a:rPr lang="en-US" sz="1350">
                <a:solidFill>
                  <a:srgbClr val="444444"/>
                </a:solidFill>
                <a:latin typeface="Arial"/>
                <a:ea typeface="Arial"/>
                <a:cs typeface="Arial"/>
                <a:sym typeface="Arial"/>
              </a:rPr>
              <a:t> and exceeded state-of-the-art semantic segmentation. Recently, </a:t>
            </a:r>
            <a:r>
              <a:rPr lang="en-US" sz="1350" u="sng">
                <a:solidFill>
                  <a:srgbClr val="009FC6"/>
                </a:solidFill>
                <a:latin typeface="Arial"/>
                <a:ea typeface="Arial"/>
                <a:cs typeface="Arial"/>
                <a:sym typeface="Arial"/>
                <a:hlinkClick r:id="rId5"/>
              </a:rPr>
              <a:t>SegNet</a:t>
            </a:r>
            <a:r>
              <a:rPr lang="en-US" sz="1350">
                <a:solidFill>
                  <a:srgbClr val="444444"/>
                </a:solidFill>
                <a:latin typeface="Arial"/>
                <a:ea typeface="Arial"/>
                <a:cs typeface="Arial"/>
                <a:sym typeface="Arial"/>
              </a:rPr>
              <a:t> is a deep fully convolutional neural network that is extremely efficient in terms of memory and computational time for semantic pixel-wise segmentation.</a:t>
            </a:r>
            <a:endParaRPr sz="1350">
              <a:solidFill>
                <a:srgbClr val="444444"/>
              </a:solidFill>
              <a:latin typeface="Arial"/>
              <a:ea typeface="Arial"/>
              <a:cs typeface="Arial"/>
              <a:sym typeface="Arial"/>
            </a:endParaRPr>
          </a:p>
          <a:p>
            <a:pPr marL="0" lvl="0" indent="0">
              <a:spcBef>
                <a:spcPts val="2800"/>
              </a:spcBef>
              <a:spcAft>
                <a:spcPts val="0"/>
              </a:spcAft>
              <a:buNone/>
            </a:pPr>
            <a:endParaRPr/>
          </a:p>
        </p:txBody>
      </p:sp>
      <p:sp>
        <p:nvSpPr>
          <p:cNvPr id="469" name="Google Shape;469;g3fad3bfdab_0_2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fad3bfdab_0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3fad3bfdab_0_2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4325" rtl="0">
              <a:lnSpc>
                <a:spcPct val="54545"/>
              </a:lnSpc>
              <a:spcBef>
                <a:spcPts val="0"/>
              </a:spcBef>
              <a:spcAft>
                <a:spcPts val="0"/>
              </a:spcAft>
              <a:buClr>
                <a:srgbClr val="444444"/>
              </a:buClr>
              <a:buSzPts val="1350"/>
              <a:buChar char="●"/>
            </a:pPr>
            <a:r>
              <a:rPr lang="en-US" sz="1350">
                <a:solidFill>
                  <a:srgbClr val="444444"/>
                </a:solidFill>
                <a:latin typeface="Arial"/>
                <a:ea typeface="Arial"/>
                <a:cs typeface="Arial"/>
                <a:sym typeface="Arial"/>
              </a:rPr>
              <a:t>In Video and Image Captioning, the most important invention has been UC Berkeley’s </a:t>
            </a:r>
            <a:r>
              <a:rPr lang="en-US" sz="1350" u="sng">
                <a:solidFill>
                  <a:srgbClr val="009FC6"/>
                </a:solidFill>
                <a:latin typeface="Arial"/>
                <a:ea typeface="Arial"/>
                <a:cs typeface="Arial"/>
                <a:sym typeface="Arial"/>
                <a:hlinkClick r:id="rId3"/>
              </a:rPr>
              <a:t>Long-Term Recurrent Convolutional Nets</a:t>
            </a:r>
            <a:r>
              <a:rPr lang="en-US" sz="1350">
                <a:solidFill>
                  <a:srgbClr val="444444"/>
                </a:solidFill>
                <a:latin typeface="Arial"/>
                <a:ea typeface="Arial"/>
                <a:cs typeface="Arial"/>
                <a:sym typeface="Arial"/>
              </a:rPr>
              <a:t>, which incorporate both CNNs and RNNs (Recurrent Neural Nets) to tackle large-scale visual understanding tasks including activity recognition, image captioning, and video descriptions. It has been deployed heavily by the Data Science team at YouTube to make sense of the huge amount of videos uploaded to the platform daily.</a:t>
            </a:r>
            <a:endParaRPr sz="1350">
              <a:solidFill>
                <a:srgbClr val="444444"/>
              </a:solidFill>
              <a:latin typeface="Arial"/>
              <a:ea typeface="Arial"/>
              <a:cs typeface="Arial"/>
              <a:sym typeface="Arial"/>
            </a:endParaRPr>
          </a:p>
          <a:p>
            <a:pPr marL="0" lvl="0" indent="0">
              <a:spcBef>
                <a:spcPts val="2800"/>
              </a:spcBef>
              <a:spcAft>
                <a:spcPts val="0"/>
              </a:spcAft>
              <a:buNone/>
            </a:pPr>
            <a:endParaRPr/>
          </a:p>
        </p:txBody>
      </p:sp>
      <p:sp>
        <p:nvSpPr>
          <p:cNvPr id="477" name="Google Shape;477;g3fad3bfdab_0_2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fad3bfdab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fad3bfdab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1" name="Google Shape;161;g3fad3bfdab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fad3bfdab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fad3bfdab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9" name="Google Shape;169;g3fad3bfdab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fad3bfdab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fad3bfdab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0" name="Google Shape;180;g3fad3bfdab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fad3bfdab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fad3bfdab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189" name="Google Shape;189;g3fad3bfdab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fad3bfdab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fad3bfdab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9" name="Google Shape;199;g3fad3bfdab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24" name="Google Shape;24;p2"/>
          <p:cNvGrpSpPr/>
          <p:nvPr/>
        </p:nvGrpSpPr>
        <p:grpSpPr>
          <a:xfrm>
            <a:off x="8610600" y="6356350"/>
            <a:ext cx="1920651" cy="427410"/>
            <a:chOff x="2442855" y="4800529"/>
            <a:chExt cx="7440491" cy="1655762"/>
          </a:xfrm>
        </p:grpSpPr>
        <p:pic>
          <p:nvPicPr>
            <p:cNvPr id="25" name="Google Shape;25;p2"/>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26" name="Google Shape;26;p2"/>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2"/>
        <p:cNvGrpSpPr/>
        <p:nvPr/>
      </p:nvGrpSpPr>
      <p:grpSpPr>
        <a:xfrm>
          <a:off x="0" y="0"/>
          <a:ext cx="0" cy="0"/>
          <a:chOff x="0" y="0"/>
          <a:chExt cx="0" cy="0"/>
        </a:xfrm>
      </p:grpSpPr>
      <p:sp>
        <p:nvSpPr>
          <p:cNvPr id="103" name="Google Shape;10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4" name="Google Shape;10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7" name="Google Shape;10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108" name="Google Shape;108;p11"/>
          <p:cNvGrpSpPr/>
          <p:nvPr/>
        </p:nvGrpSpPr>
        <p:grpSpPr>
          <a:xfrm>
            <a:off x="8610600" y="6356350"/>
            <a:ext cx="1920651" cy="427410"/>
            <a:chOff x="2442855" y="4800529"/>
            <a:chExt cx="7440491" cy="1655762"/>
          </a:xfrm>
        </p:grpSpPr>
        <p:pic>
          <p:nvPicPr>
            <p:cNvPr id="109" name="Google Shape;109;p11"/>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110" name="Google Shape;110;p11"/>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1"/>
        <p:cNvGrpSpPr/>
        <p:nvPr/>
      </p:nvGrpSpPr>
      <p:grpSpPr>
        <a:xfrm>
          <a:off x="0" y="0"/>
          <a:ext cx="0" cy="0"/>
          <a:chOff x="0" y="0"/>
          <a:chExt cx="0" cy="0"/>
        </a:xfrm>
      </p:grpSpPr>
      <p:sp>
        <p:nvSpPr>
          <p:cNvPr id="112" name="Google Shape;11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3" name="Google Shape;11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117" name="Google Shape;117;p12"/>
          <p:cNvGrpSpPr/>
          <p:nvPr/>
        </p:nvGrpSpPr>
        <p:grpSpPr>
          <a:xfrm>
            <a:off x="8610600" y="6356350"/>
            <a:ext cx="1920651" cy="427410"/>
            <a:chOff x="2442855" y="4800529"/>
            <a:chExt cx="7440491" cy="1655762"/>
          </a:xfrm>
        </p:grpSpPr>
        <p:pic>
          <p:nvPicPr>
            <p:cNvPr id="118" name="Google Shape;118;p12"/>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119" name="Google Shape;119;p12"/>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33" name="Google Shape;33;p3"/>
          <p:cNvGrpSpPr/>
          <p:nvPr/>
        </p:nvGrpSpPr>
        <p:grpSpPr>
          <a:xfrm>
            <a:off x="8610600" y="6356350"/>
            <a:ext cx="1920651" cy="427410"/>
            <a:chOff x="2442855" y="4800529"/>
            <a:chExt cx="7440491" cy="1655762"/>
          </a:xfrm>
        </p:grpSpPr>
        <p:pic>
          <p:nvPicPr>
            <p:cNvPr id="34" name="Google Shape;34;p3"/>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35" name="Google Shape;35;p3"/>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9" name="Google Shape;3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0" name="Google Shape;4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42" name="Google Shape;42;p4"/>
          <p:cNvGrpSpPr/>
          <p:nvPr/>
        </p:nvGrpSpPr>
        <p:grpSpPr>
          <a:xfrm>
            <a:off x="8610600" y="6356350"/>
            <a:ext cx="1920651" cy="427410"/>
            <a:chOff x="2442855" y="4800529"/>
            <a:chExt cx="7440491" cy="1655762"/>
          </a:xfrm>
        </p:grpSpPr>
        <p:pic>
          <p:nvPicPr>
            <p:cNvPr id="43" name="Google Shape;43;p4"/>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44" name="Google Shape;44;p4"/>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52" name="Google Shape;52;p5"/>
          <p:cNvGrpSpPr/>
          <p:nvPr/>
        </p:nvGrpSpPr>
        <p:grpSpPr>
          <a:xfrm>
            <a:off x="8610600" y="6356350"/>
            <a:ext cx="1920651" cy="427410"/>
            <a:chOff x="2442855" y="4800529"/>
            <a:chExt cx="7440491" cy="1655762"/>
          </a:xfrm>
        </p:grpSpPr>
        <p:pic>
          <p:nvPicPr>
            <p:cNvPr id="53" name="Google Shape;53;p5"/>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54" name="Google Shape;54;p5"/>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8" name="Google Shape;58;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9" name="Google Shape;59;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0" name="Google Shape;60;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64" name="Google Shape;64;p6"/>
          <p:cNvGrpSpPr/>
          <p:nvPr/>
        </p:nvGrpSpPr>
        <p:grpSpPr>
          <a:xfrm>
            <a:off x="8610600" y="6356350"/>
            <a:ext cx="1920651" cy="427410"/>
            <a:chOff x="2442855" y="4800529"/>
            <a:chExt cx="7440491" cy="1655762"/>
          </a:xfrm>
        </p:grpSpPr>
        <p:pic>
          <p:nvPicPr>
            <p:cNvPr id="65" name="Google Shape;65;p6"/>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66" name="Google Shape;66;p6"/>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72" name="Google Shape;72;p7"/>
          <p:cNvGrpSpPr/>
          <p:nvPr/>
        </p:nvGrpSpPr>
        <p:grpSpPr>
          <a:xfrm>
            <a:off x="8610600" y="6356350"/>
            <a:ext cx="1920651" cy="427410"/>
            <a:chOff x="2442855" y="4800529"/>
            <a:chExt cx="7440491" cy="1655762"/>
          </a:xfrm>
        </p:grpSpPr>
        <p:pic>
          <p:nvPicPr>
            <p:cNvPr id="73" name="Google Shape;73;p7"/>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74" name="Google Shape;74;p7"/>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79" name="Google Shape;79;p8"/>
          <p:cNvGrpSpPr/>
          <p:nvPr/>
        </p:nvGrpSpPr>
        <p:grpSpPr>
          <a:xfrm>
            <a:off x="8610600" y="6356350"/>
            <a:ext cx="1920651" cy="427410"/>
            <a:chOff x="2442855" y="4800529"/>
            <a:chExt cx="7440491" cy="1655762"/>
          </a:xfrm>
        </p:grpSpPr>
        <p:pic>
          <p:nvPicPr>
            <p:cNvPr id="80" name="Google Shape;80;p8"/>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81" name="Google Shape;81;p8"/>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Google Shape;8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Google Shape;8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6" name="Google Shape;8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89" name="Google Shape;89;p9"/>
          <p:cNvGrpSpPr/>
          <p:nvPr/>
        </p:nvGrpSpPr>
        <p:grpSpPr>
          <a:xfrm>
            <a:off x="8610600" y="6356350"/>
            <a:ext cx="1920651" cy="427410"/>
            <a:chOff x="2442855" y="4800529"/>
            <a:chExt cx="7440491" cy="1655762"/>
          </a:xfrm>
        </p:grpSpPr>
        <p:pic>
          <p:nvPicPr>
            <p:cNvPr id="90" name="Google Shape;90;p9"/>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91" name="Google Shape;91;p9"/>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5" name="Google Shape;95;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96" name="Google Shape;9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99" name="Google Shape;99;p10"/>
          <p:cNvGrpSpPr/>
          <p:nvPr/>
        </p:nvGrpSpPr>
        <p:grpSpPr>
          <a:xfrm>
            <a:off x="8610600" y="6356350"/>
            <a:ext cx="1920651" cy="427410"/>
            <a:chOff x="2442855" y="4800529"/>
            <a:chExt cx="7440491" cy="1655762"/>
          </a:xfrm>
        </p:grpSpPr>
        <p:pic>
          <p:nvPicPr>
            <p:cNvPr id="100" name="Google Shape;100;p10"/>
            <p:cNvPicPr preferRelativeResize="0"/>
            <p:nvPr/>
          </p:nvPicPr>
          <p:blipFill rotWithShape="1">
            <a:blip r:embed="rId2">
              <a:alphaModFix/>
            </a:blip>
            <a:srcRect/>
            <a:stretch/>
          </p:blipFill>
          <p:spPr>
            <a:xfrm>
              <a:off x="2442855" y="4800529"/>
              <a:ext cx="2017598" cy="1655762"/>
            </a:xfrm>
            <a:prstGeom prst="rect">
              <a:avLst/>
            </a:prstGeom>
            <a:noFill/>
            <a:ln>
              <a:noFill/>
            </a:ln>
          </p:spPr>
        </p:pic>
        <p:pic>
          <p:nvPicPr>
            <p:cNvPr id="101" name="Google Shape;101;p10"/>
            <p:cNvPicPr preferRelativeResize="0"/>
            <p:nvPr/>
          </p:nvPicPr>
          <p:blipFill rotWithShape="1">
            <a:blip r:embed="rId3">
              <a:alphaModFix/>
            </a:blip>
            <a:srcRect/>
            <a:stretch/>
          </p:blipFill>
          <p:spPr>
            <a:xfrm>
              <a:off x="5379308" y="4800529"/>
              <a:ext cx="4504038" cy="127172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grpSp>
        <p:nvGrpSpPr>
          <p:cNvPr id="15" name="Google Shape;15;p1"/>
          <p:cNvGrpSpPr/>
          <p:nvPr/>
        </p:nvGrpSpPr>
        <p:grpSpPr>
          <a:xfrm>
            <a:off x="8610600" y="6356350"/>
            <a:ext cx="1920651" cy="427410"/>
            <a:chOff x="2442855" y="4800529"/>
            <a:chExt cx="7440491" cy="1655762"/>
          </a:xfrm>
        </p:grpSpPr>
        <p:pic>
          <p:nvPicPr>
            <p:cNvPr id="16" name="Google Shape;16;p1"/>
            <p:cNvPicPr preferRelativeResize="0"/>
            <p:nvPr/>
          </p:nvPicPr>
          <p:blipFill rotWithShape="1">
            <a:blip r:embed="rId13">
              <a:alphaModFix/>
            </a:blip>
            <a:srcRect/>
            <a:stretch/>
          </p:blipFill>
          <p:spPr>
            <a:xfrm>
              <a:off x="2442855" y="4800529"/>
              <a:ext cx="2017598" cy="1655762"/>
            </a:xfrm>
            <a:prstGeom prst="rect">
              <a:avLst/>
            </a:prstGeom>
            <a:noFill/>
            <a:ln>
              <a:noFill/>
            </a:ln>
          </p:spPr>
        </p:pic>
        <p:pic>
          <p:nvPicPr>
            <p:cNvPr id="17" name="Google Shape;17;p1"/>
            <p:cNvPicPr preferRelativeResize="0"/>
            <p:nvPr/>
          </p:nvPicPr>
          <p:blipFill rotWithShape="1">
            <a:blip r:embed="rId14">
              <a:alphaModFix/>
            </a:blip>
            <a:srcRect/>
            <a:stretch/>
          </p:blipFill>
          <p:spPr>
            <a:xfrm>
              <a:off x="5379308" y="4800529"/>
              <a:ext cx="4504038" cy="1271729"/>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yann.lecun.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hyperlink" Target="http://www.youtube.com/watch?v=FwFduRA_L6Q"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image-net.org/challenges/LSVRC/201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yann.lecun.com/exdb/mnis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bmva.org/bmvc/2014/files/paper028.pdf"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Calibri"/>
              <a:buNone/>
            </a:pPr>
            <a:r>
              <a:rPr lang="en-US"/>
              <a:t>Convolutional Neural Network</a:t>
            </a:r>
            <a:endParaRPr sz="6000" b="0" i="0" u="none" strike="noStrike" cap="none">
              <a:solidFill>
                <a:schemeClr val="dk1"/>
              </a:solidFill>
              <a:latin typeface="Calibri"/>
              <a:ea typeface="Calibri"/>
              <a:cs typeface="Calibri"/>
              <a:sym typeface="Calibri"/>
            </a:endParaRPr>
          </a:p>
        </p:txBody>
      </p:sp>
      <p:sp>
        <p:nvSpPr>
          <p:cNvPr id="125" name="Google Shape;125;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US" dirty="0" err="1"/>
              <a:t>Phong</a:t>
            </a:r>
            <a:r>
              <a:rPr lang="en-US" dirty="0"/>
              <a:t> Nguyen</a:t>
            </a:r>
          </a:p>
          <a:p>
            <a:pPr marL="0" marR="0" lvl="0" indent="0" algn="ctr" rtl="0">
              <a:lnSpc>
                <a:spcPct val="90000"/>
              </a:lnSpc>
              <a:spcBef>
                <a:spcPts val="0"/>
              </a:spcBef>
              <a:spcAft>
                <a:spcPts val="0"/>
              </a:spcAft>
              <a:buClr>
                <a:schemeClr val="dk1"/>
              </a:buClr>
              <a:buSzPts val="2400"/>
              <a:buFont typeface="Arial"/>
              <a:buNone/>
            </a:pPr>
            <a:r>
              <a:rPr lang="en-US" sz="2400" b="0" i="0" u="none" strike="noStrike" cap="none" dirty="0" err="1">
                <a:solidFill>
                  <a:schemeClr val="dk1"/>
                </a:solidFill>
                <a:latin typeface="Calibri"/>
                <a:ea typeface="Calibri"/>
                <a:cs typeface="Calibri"/>
                <a:sym typeface="Calibri"/>
              </a:rPr>
              <a:t>Kien</a:t>
            </a:r>
            <a:r>
              <a:rPr lang="en-US" sz="2400" b="0" i="0" u="none" strike="noStrike" cap="none" dirty="0">
                <a:solidFill>
                  <a:schemeClr val="dk1"/>
                </a:solidFill>
                <a:latin typeface="Calibri"/>
                <a:ea typeface="Calibri"/>
                <a:cs typeface="Calibri"/>
                <a:sym typeface="Calibri"/>
              </a:rPr>
              <a:t> Le</a:t>
            </a:r>
            <a:endParaRPr sz="2400" b="0" i="0" u="none" strike="noStrike" cap="none" dirty="0">
              <a:solidFill>
                <a:schemeClr val="dk1"/>
              </a:solidFill>
              <a:latin typeface="Calibri"/>
              <a:ea typeface="Calibri"/>
              <a:cs typeface="Calibri"/>
              <a:sym typeface="Calibri"/>
            </a:endParaRPr>
          </a:p>
        </p:txBody>
      </p:sp>
      <p:sp>
        <p:nvSpPr>
          <p:cNvPr id="126" name="Google Shape;12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200" b="0" i="0" u="none" strike="noStrike" cap="none">
                <a:solidFill>
                  <a:srgbClr val="888888"/>
                </a:solidFill>
                <a:latin typeface="Calibri"/>
                <a:ea typeface="Calibri"/>
                <a:cs typeface="Calibri"/>
                <a:sym typeface="Calibri"/>
              </a:rPr>
              <a:t>8/2/2018</a:t>
            </a:r>
            <a:endParaRPr sz="1200" b="0" i="0" u="none" strike="noStrike" cap="none">
              <a:solidFill>
                <a:srgbClr val="888888"/>
              </a:solidFill>
              <a:latin typeface="Calibri"/>
              <a:ea typeface="Calibri"/>
              <a:cs typeface="Calibri"/>
              <a:sym typeface="Calibri"/>
            </a:endParaRPr>
          </a:p>
        </p:txBody>
      </p:sp>
      <p:sp>
        <p:nvSpPr>
          <p:cNvPr id="127" name="Google Shape;12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Calibri"/>
                <a:ea typeface="Calibri"/>
                <a:cs typeface="Calibri"/>
                <a:sym typeface="Calibri"/>
              </a:rPr>
              <a:t>Practical Deep Learning 2018</a:t>
            </a:r>
            <a:endParaRPr sz="1200" b="0" i="0" u="none" strike="noStrike" cap="none">
              <a:solidFill>
                <a:srgbClr val="888888"/>
              </a:solidFill>
              <a:latin typeface="Calibri"/>
              <a:ea typeface="Calibri"/>
              <a:cs typeface="Calibri"/>
              <a:sym typeface="Calibri"/>
            </a:endParaRPr>
          </a:p>
        </p:txBody>
      </p:sp>
      <p:sp>
        <p:nvSpPr>
          <p:cNvPr id="128" name="Google Shape;12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And magic does exist!</a:t>
            </a:r>
            <a:endParaRPr/>
          </a:p>
        </p:txBody>
      </p:sp>
      <p:sp>
        <p:nvSpPr>
          <p:cNvPr id="210" name="Google Shape;210;p22"/>
          <p:cNvSpPr txBox="1">
            <a:spLocks noGrp="1"/>
          </p:cNvSpPr>
          <p:nvPr>
            <p:ph type="body" idx="1"/>
          </p:nvPr>
        </p:nvSpPr>
        <p:spPr>
          <a:xfrm>
            <a:off x="838200" y="1825625"/>
            <a:ext cx="10515600" cy="4752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And the elegant solutions for such situation is: CONVOLUTION.</a:t>
            </a:r>
            <a:endParaRPr/>
          </a:p>
          <a:p>
            <a:pPr marL="457200" lvl="0" indent="-406400" rtl="0">
              <a:spcBef>
                <a:spcPts val="0"/>
              </a:spcBef>
              <a:spcAft>
                <a:spcPts val="0"/>
              </a:spcAft>
              <a:buSzPts val="2800"/>
              <a:buChar char="•"/>
            </a:pPr>
            <a:r>
              <a:rPr lang="en-US"/>
              <a:t>Anything in this world has a hierarchy or conceptual structure.</a:t>
            </a:r>
            <a:endParaRPr/>
          </a:p>
          <a:p>
            <a:pPr marL="457200" lvl="0" indent="-406400" rtl="0">
              <a:spcBef>
                <a:spcPts val="0"/>
              </a:spcBef>
              <a:spcAft>
                <a:spcPts val="0"/>
              </a:spcAft>
              <a:buSzPts val="2800"/>
              <a:buChar char="•"/>
            </a:pPr>
            <a:r>
              <a:rPr lang="en-US"/>
              <a:t>For example: Human</a:t>
            </a:r>
            <a:endParaRPr/>
          </a:p>
          <a:p>
            <a:pPr marL="914400" lvl="1" indent="-381000" rtl="0">
              <a:spcBef>
                <a:spcPts val="0"/>
              </a:spcBef>
              <a:spcAft>
                <a:spcPts val="0"/>
              </a:spcAft>
              <a:buSzPts val="2400"/>
              <a:buChar char="•"/>
            </a:pPr>
            <a:r>
              <a:rPr lang="en-US"/>
              <a:t>Body</a:t>
            </a:r>
            <a:endParaRPr/>
          </a:p>
          <a:p>
            <a:pPr marL="1371600" lvl="2" indent="-355600" rtl="0">
              <a:spcBef>
                <a:spcPts val="0"/>
              </a:spcBef>
              <a:spcAft>
                <a:spcPts val="0"/>
              </a:spcAft>
              <a:buSzPts val="2000"/>
              <a:buChar char="•"/>
            </a:pPr>
            <a:r>
              <a:rPr lang="en-US"/>
              <a:t>Hands</a:t>
            </a:r>
            <a:endParaRPr/>
          </a:p>
          <a:p>
            <a:pPr marL="1828800" lvl="3" indent="-342900" rtl="0">
              <a:spcBef>
                <a:spcPts val="0"/>
              </a:spcBef>
              <a:spcAft>
                <a:spcPts val="0"/>
              </a:spcAft>
              <a:buSzPts val="1800"/>
              <a:buChar char="•"/>
            </a:pPr>
            <a:r>
              <a:rPr lang="en-US"/>
              <a:t>Fingers</a:t>
            </a:r>
            <a:endParaRPr/>
          </a:p>
          <a:p>
            <a:pPr marL="1371600" lvl="2" indent="-355600" rtl="0">
              <a:spcBef>
                <a:spcPts val="0"/>
              </a:spcBef>
              <a:spcAft>
                <a:spcPts val="0"/>
              </a:spcAft>
              <a:buSzPts val="2000"/>
              <a:buChar char="•"/>
            </a:pPr>
            <a:r>
              <a:rPr lang="en-US"/>
              <a:t>Foot</a:t>
            </a:r>
            <a:endParaRPr/>
          </a:p>
          <a:p>
            <a:pPr marL="1828800" lvl="3" indent="-342900" rtl="0">
              <a:spcBef>
                <a:spcPts val="0"/>
              </a:spcBef>
              <a:spcAft>
                <a:spcPts val="0"/>
              </a:spcAft>
              <a:buSzPts val="1800"/>
              <a:buChar char="•"/>
            </a:pPr>
            <a:r>
              <a:rPr lang="en-US"/>
              <a:t>Toes</a:t>
            </a:r>
            <a:endParaRPr/>
          </a:p>
          <a:p>
            <a:pPr marL="1371600" lvl="2" indent="-355600" rtl="0">
              <a:spcBef>
                <a:spcPts val="0"/>
              </a:spcBef>
              <a:spcAft>
                <a:spcPts val="0"/>
              </a:spcAft>
              <a:buSzPts val="2000"/>
              <a:buChar char="•"/>
            </a:pPr>
            <a:r>
              <a:rPr lang="en-US"/>
              <a:t>Torso</a:t>
            </a:r>
            <a:endParaRPr/>
          </a:p>
          <a:p>
            <a:pPr marL="914400" lvl="1" indent="-381000" rtl="0">
              <a:spcBef>
                <a:spcPts val="0"/>
              </a:spcBef>
              <a:spcAft>
                <a:spcPts val="0"/>
              </a:spcAft>
              <a:buSzPts val="2400"/>
              <a:buChar char="•"/>
            </a:pPr>
            <a:r>
              <a:rPr lang="en-US"/>
              <a:t>Head</a:t>
            </a:r>
            <a:endParaRPr/>
          </a:p>
          <a:p>
            <a:pPr marL="1371600" lvl="2" indent="-355600" rtl="0">
              <a:spcBef>
                <a:spcPts val="0"/>
              </a:spcBef>
              <a:spcAft>
                <a:spcPts val="0"/>
              </a:spcAft>
              <a:buSzPts val="2000"/>
              <a:buChar char="•"/>
            </a:pPr>
            <a:r>
              <a:rPr lang="en-US"/>
              <a:t>Eyes</a:t>
            </a:r>
            <a:endParaRPr/>
          </a:p>
          <a:p>
            <a:pPr marL="1371600" lvl="2" indent="-355600" rtl="0">
              <a:spcBef>
                <a:spcPts val="0"/>
              </a:spcBef>
              <a:spcAft>
                <a:spcPts val="0"/>
              </a:spcAft>
              <a:buSzPts val="2000"/>
              <a:buChar char="•"/>
            </a:pPr>
            <a:r>
              <a:rPr lang="en-US"/>
              <a:t>Noses</a:t>
            </a:r>
            <a:endParaRPr/>
          </a:p>
          <a:p>
            <a:pPr marL="1371600" lvl="2" indent="-355600" rtl="0">
              <a:spcBef>
                <a:spcPts val="0"/>
              </a:spcBef>
              <a:spcAft>
                <a:spcPts val="0"/>
              </a:spcAft>
              <a:buSzPts val="2000"/>
              <a:buChar char="•"/>
            </a:pPr>
            <a:r>
              <a:rPr lang="en-US"/>
              <a:t>Ears</a:t>
            </a:r>
            <a:endParaRPr/>
          </a:p>
        </p:txBody>
      </p:sp>
      <p:sp>
        <p:nvSpPr>
          <p:cNvPr id="211" name="Google Shape;211;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Let’s consider this picture</a:t>
            </a:r>
            <a:endParaRPr/>
          </a:p>
        </p:txBody>
      </p:sp>
      <p:sp>
        <p:nvSpPr>
          <p:cNvPr id="218" name="Google Shape;218;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11</a:t>
            </a:fld>
            <a:endParaRPr/>
          </a:p>
        </p:txBody>
      </p:sp>
      <p:pic>
        <p:nvPicPr>
          <p:cNvPr id="219" name="Google Shape;219;p23"/>
          <p:cNvPicPr preferRelativeResize="0"/>
          <p:nvPr/>
        </p:nvPicPr>
        <p:blipFill>
          <a:blip r:embed="rId3">
            <a:alphaModFix/>
          </a:blip>
          <a:stretch>
            <a:fillRect/>
          </a:stretch>
        </p:blipFill>
        <p:spPr>
          <a:xfrm>
            <a:off x="2215200" y="1412550"/>
            <a:ext cx="7298124" cy="4862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What your brain sees?</a:t>
            </a:r>
            <a:endParaRPr/>
          </a:p>
        </p:txBody>
      </p:sp>
      <p:sp>
        <p:nvSpPr>
          <p:cNvPr id="226" name="Google Shape;226;p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As a human, you instantly recognize the hierarchy in this picture:</a:t>
            </a:r>
            <a:endParaRPr/>
          </a:p>
          <a:p>
            <a:pPr marL="914400" lvl="1" indent="-381000" rtl="0">
              <a:spcBef>
                <a:spcPts val="0"/>
              </a:spcBef>
              <a:spcAft>
                <a:spcPts val="0"/>
              </a:spcAft>
              <a:buSzPts val="2400"/>
              <a:buChar char="•"/>
            </a:pPr>
            <a:r>
              <a:rPr lang="en-US"/>
              <a:t>The ground is covered in grass and concrete</a:t>
            </a:r>
            <a:endParaRPr/>
          </a:p>
          <a:p>
            <a:pPr marL="914400" lvl="1" indent="-381000" rtl="0">
              <a:spcBef>
                <a:spcPts val="0"/>
              </a:spcBef>
              <a:spcAft>
                <a:spcPts val="0"/>
              </a:spcAft>
              <a:buSzPts val="2400"/>
              <a:buChar char="•"/>
            </a:pPr>
            <a:r>
              <a:rPr lang="en-US"/>
              <a:t>There is a child</a:t>
            </a:r>
            <a:endParaRPr/>
          </a:p>
          <a:p>
            <a:pPr marL="914400" lvl="1" indent="-381000" rtl="0">
              <a:spcBef>
                <a:spcPts val="0"/>
              </a:spcBef>
              <a:spcAft>
                <a:spcPts val="0"/>
              </a:spcAft>
              <a:buSzPts val="2400"/>
              <a:buChar char="•"/>
            </a:pPr>
            <a:r>
              <a:rPr lang="en-US"/>
              <a:t>The child is sitting on a bouncy horse</a:t>
            </a:r>
            <a:endParaRPr/>
          </a:p>
          <a:p>
            <a:pPr marL="914400" lvl="1" indent="-381000" rtl="0">
              <a:spcBef>
                <a:spcPts val="0"/>
              </a:spcBef>
              <a:spcAft>
                <a:spcPts val="0"/>
              </a:spcAft>
              <a:buSzPts val="2400"/>
              <a:buChar char="•"/>
            </a:pPr>
            <a:r>
              <a:rPr lang="en-US"/>
              <a:t>The bouncy horse is on top of the grass</a:t>
            </a:r>
            <a:endParaRPr/>
          </a:p>
          <a:p>
            <a:pPr marL="457200" lvl="0" indent="-406400" rtl="0">
              <a:spcBef>
                <a:spcPts val="0"/>
              </a:spcBef>
              <a:spcAft>
                <a:spcPts val="0"/>
              </a:spcAft>
              <a:buSzPts val="2800"/>
              <a:buChar char="•"/>
            </a:pPr>
            <a:r>
              <a:rPr lang="en-US"/>
              <a:t>More importantly, we recognize the child no matter where the background is, without “re-learning”.</a:t>
            </a:r>
            <a:endParaRPr/>
          </a:p>
          <a:p>
            <a:pPr marL="457200" lvl="0" indent="-406400">
              <a:spcBef>
                <a:spcPts val="0"/>
              </a:spcBef>
              <a:spcAft>
                <a:spcPts val="0"/>
              </a:spcAft>
              <a:buSzPts val="2800"/>
              <a:buChar char="•"/>
            </a:pPr>
            <a:r>
              <a:rPr lang="en-US"/>
              <a:t>But our DNN can’t do this right now.</a:t>
            </a:r>
            <a:endParaRPr/>
          </a:p>
        </p:txBody>
      </p:sp>
      <p:sp>
        <p:nvSpPr>
          <p:cNvPr id="227" name="Google Shape;227;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How Convolution Works</a:t>
            </a:r>
            <a:endParaRPr/>
          </a:p>
        </p:txBody>
      </p:sp>
      <p:sp>
        <p:nvSpPr>
          <p:cNvPr id="234" name="Google Shape;234;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Step 1: Break the image into overlapping images tiles</a:t>
            </a:r>
            <a:endParaRPr/>
          </a:p>
          <a:p>
            <a:pPr marL="0" lvl="0" indent="0" rtl="0">
              <a:spcBef>
                <a:spcPts val="1000"/>
              </a:spcBef>
              <a:spcAft>
                <a:spcPts val="0"/>
              </a:spcAft>
              <a:buNone/>
            </a:pPr>
            <a:endParaRPr/>
          </a:p>
          <a:p>
            <a:pPr marL="0" lvl="0" indent="0">
              <a:spcBef>
                <a:spcPts val="1000"/>
              </a:spcBef>
              <a:spcAft>
                <a:spcPts val="0"/>
              </a:spcAft>
              <a:buNone/>
            </a:pPr>
            <a:endParaRPr/>
          </a:p>
        </p:txBody>
      </p:sp>
      <p:sp>
        <p:nvSpPr>
          <p:cNvPr id="235" name="Google Shape;235;p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13</a:t>
            </a:fld>
            <a:endParaRPr/>
          </a:p>
        </p:txBody>
      </p:sp>
      <p:pic>
        <p:nvPicPr>
          <p:cNvPr id="236" name="Google Shape;236;p25"/>
          <p:cNvPicPr preferRelativeResize="0"/>
          <p:nvPr/>
        </p:nvPicPr>
        <p:blipFill>
          <a:blip r:embed="rId3">
            <a:alphaModFix/>
          </a:blip>
          <a:stretch>
            <a:fillRect/>
          </a:stretch>
        </p:blipFill>
        <p:spPr>
          <a:xfrm>
            <a:off x="2041575" y="2590250"/>
            <a:ext cx="6254976" cy="39641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How Convolution Works</a:t>
            </a:r>
            <a:endParaRPr/>
          </a:p>
        </p:txBody>
      </p:sp>
      <p:sp>
        <p:nvSpPr>
          <p:cNvPr id="243" name="Google Shape;243;p26"/>
          <p:cNvSpPr txBox="1">
            <a:spLocks noGrp="1"/>
          </p:cNvSpPr>
          <p:nvPr>
            <p:ph type="body" idx="1"/>
          </p:nvPr>
        </p:nvSpPr>
        <p:spPr>
          <a:xfrm>
            <a:off x="838200" y="1825625"/>
            <a:ext cx="10515600" cy="753000"/>
          </a:xfrm>
          <a:prstGeom prst="rect">
            <a:avLst/>
          </a:prstGeom>
        </p:spPr>
        <p:txBody>
          <a:bodyPr spcFirstLastPara="1" wrap="square" lIns="91425" tIns="45700" rIns="91425" bIns="45700" anchor="t" anchorCtr="0">
            <a:noAutofit/>
          </a:bodyPr>
          <a:lstStyle/>
          <a:p>
            <a:pPr marL="457200" lvl="0" indent="-406400">
              <a:spcBef>
                <a:spcPts val="1000"/>
              </a:spcBef>
              <a:spcAft>
                <a:spcPts val="0"/>
              </a:spcAft>
              <a:buSzPts val="2800"/>
              <a:buChar char="•"/>
            </a:pPr>
            <a:r>
              <a:rPr lang="en-US"/>
              <a:t>Step 2: Feed each image tile into a small neural network</a:t>
            </a:r>
            <a:endParaRPr/>
          </a:p>
        </p:txBody>
      </p:sp>
      <p:sp>
        <p:nvSpPr>
          <p:cNvPr id="244" name="Google Shape;244;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14</a:t>
            </a:fld>
            <a:endParaRPr/>
          </a:p>
        </p:txBody>
      </p:sp>
      <p:pic>
        <p:nvPicPr>
          <p:cNvPr id="245" name="Google Shape;245;p26"/>
          <p:cNvPicPr preferRelativeResize="0"/>
          <p:nvPr/>
        </p:nvPicPr>
        <p:blipFill>
          <a:blip r:embed="rId3">
            <a:alphaModFix/>
          </a:blip>
          <a:stretch>
            <a:fillRect/>
          </a:stretch>
        </p:blipFill>
        <p:spPr>
          <a:xfrm>
            <a:off x="1275700" y="2713425"/>
            <a:ext cx="8787375" cy="317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How Convolution Works</a:t>
            </a:r>
            <a:endParaRPr/>
          </a:p>
        </p:txBody>
      </p:sp>
      <p:sp>
        <p:nvSpPr>
          <p:cNvPr id="252" name="Google Shape;252;p27"/>
          <p:cNvSpPr txBox="1">
            <a:spLocks noGrp="1"/>
          </p:cNvSpPr>
          <p:nvPr>
            <p:ph type="body" idx="1"/>
          </p:nvPr>
        </p:nvSpPr>
        <p:spPr>
          <a:xfrm>
            <a:off x="838200" y="1825625"/>
            <a:ext cx="10515600" cy="753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Step 3: Save the results from each tile into a new array</a:t>
            </a:r>
            <a:endParaRPr/>
          </a:p>
        </p:txBody>
      </p:sp>
      <p:sp>
        <p:nvSpPr>
          <p:cNvPr id="253" name="Google Shape;253;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15</a:t>
            </a:fld>
            <a:endParaRPr/>
          </a:p>
        </p:txBody>
      </p:sp>
      <p:pic>
        <p:nvPicPr>
          <p:cNvPr id="254" name="Google Shape;254;p27"/>
          <p:cNvPicPr preferRelativeResize="0"/>
          <p:nvPr/>
        </p:nvPicPr>
        <p:blipFill>
          <a:blip r:embed="rId3">
            <a:alphaModFix/>
          </a:blip>
          <a:stretch>
            <a:fillRect/>
          </a:stretch>
        </p:blipFill>
        <p:spPr>
          <a:xfrm>
            <a:off x="2984250" y="2578625"/>
            <a:ext cx="4868719" cy="3974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How Convolution Works</a:t>
            </a:r>
            <a:endParaRPr/>
          </a:p>
        </p:txBody>
      </p:sp>
      <p:sp>
        <p:nvSpPr>
          <p:cNvPr id="261" name="Google Shape;261;p28"/>
          <p:cNvSpPr txBox="1">
            <a:spLocks noGrp="1"/>
          </p:cNvSpPr>
          <p:nvPr>
            <p:ph type="body" idx="1"/>
          </p:nvPr>
        </p:nvSpPr>
        <p:spPr>
          <a:xfrm>
            <a:off x="838200" y="1825625"/>
            <a:ext cx="10515600" cy="753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Step 4: Downsampling</a:t>
            </a:r>
            <a:endParaRPr/>
          </a:p>
        </p:txBody>
      </p:sp>
      <p:sp>
        <p:nvSpPr>
          <p:cNvPr id="262" name="Google Shape;262;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16</a:t>
            </a:fld>
            <a:endParaRPr/>
          </a:p>
        </p:txBody>
      </p:sp>
      <p:pic>
        <p:nvPicPr>
          <p:cNvPr id="263" name="Google Shape;263;p28"/>
          <p:cNvPicPr preferRelativeResize="0"/>
          <p:nvPr/>
        </p:nvPicPr>
        <p:blipFill>
          <a:blip r:embed="rId3">
            <a:alphaModFix/>
          </a:blip>
          <a:stretch>
            <a:fillRect/>
          </a:stretch>
        </p:blipFill>
        <p:spPr>
          <a:xfrm>
            <a:off x="1663350" y="2731025"/>
            <a:ext cx="8325635" cy="3472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How Convolution Works</a:t>
            </a:r>
            <a:endParaRPr/>
          </a:p>
        </p:txBody>
      </p:sp>
      <p:sp>
        <p:nvSpPr>
          <p:cNvPr id="270" name="Google Shape;270;p29"/>
          <p:cNvSpPr txBox="1">
            <a:spLocks noGrp="1"/>
          </p:cNvSpPr>
          <p:nvPr>
            <p:ph type="body" idx="1"/>
          </p:nvPr>
        </p:nvSpPr>
        <p:spPr>
          <a:xfrm>
            <a:off x="838200" y="1825625"/>
            <a:ext cx="10515600" cy="753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Step 5: Make a prediction</a:t>
            </a:r>
            <a:endParaRPr/>
          </a:p>
        </p:txBody>
      </p:sp>
      <p:sp>
        <p:nvSpPr>
          <p:cNvPr id="271" name="Google Shape;271;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17</a:t>
            </a:fld>
            <a:endParaRPr/>
          </a:p>
        </p:txBody>
      </p:sp>
      <p:pic>
        <p:nvPicPr>
          <p:cNvPr id="272" name="Google Shape;272;p29"/>
          <p:cNvPicPr preferRelativeResize="0"/>
          <p:nvPr/>
        </p:nvPicPr>
        <p:blipFill>
          <a:blip r:embed="rId3">
            <a:alphaModFix/>
          </a:blip>
          <a:stretch>
            <a:fillRect/>
          </a:stretch>
        </p:blipFill>
        <p:spPr>
          <a:xfrm>
            <a:off x="200188" y="2731025"/>
            <a:ext cx="11791619" cy="3472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A realistic Convolutional Neural Network</a:t>
            </a:r>
            <a:endParaRPr/>
          </a:p>
        </p:txBody>
      </p:sp>
      <p:sp>
        <p:nvSpPr>
          <p:cNvPr id="279" name="Google Shape;279;p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18</a:t>
            </a:fld>
            <a:endParaRPr/>
          </a:p>
        </p:txBody>
      </p:sp>
      <p:pic>
        <p:nvPicPr>
          <p:cNvPr id="280" name="Google Shape;280;p30"/>
          <p:cNvPicPr preferRelativeResize="0"/>
          <p:nvPr/>
        </p:nvPicPr>
        <p:blipFill>
          <a:blip r:embed="rId3">
            <a:alphaModFix/>
          </a:blip>
          <a:stretch>
            <a:fillRect/>
          </a:stretch>
        </p:blipFill>
        <p:spPr>
          <a:xfrm>
            <a:off x="432575" y="2079449"/>
            <a:ext cx="11171300" cy="3379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I’m sorry, but time for history!</a:t>
            </a:r>
            <a:endParaRPr/>
          </a:p>
        </p:txBody>
      </p:sp>
      <p:sp>
        <p:nvSpPr>
          <p:cNvPr id="287" name="Google Shape;287;p31"/>
          <p:cNvSpPr txBox="1">
            <a:spLocks noGrp="1"/>
          </p:cNvSpPr>
          <p:nvPr>
            <p:ph type="body" idx="1"/>
          </p:nvPr>
        </p:nvSpPr>
        <p:spPr>
          <a:xfrm>
            <a:off x="838200" y="1825625"/>
            <a:ext cx="10515600" cy="2424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CNNs was popularized mostly thanks to </a:t>
            </a:r>
            <a:r>
              <a:rPr lang="en-US" u="sng">
                <a:solidFill>
                  <a:schemeClr val="hlink"/>
                </a:solidFill>
                <a:hlinkClick r:id="rId3"/>
              </a:rPr>
              <a:t>Yann LeCun</a:t>
            </a:r>
            <a:r>
              <a:rPr lang="en-US"/>
              <a:t>, now the Director of AI Research at Facebook.</a:t>
            </a:r>
            <a:endParaRPr/>
          </a:p>
          <a:p>
            <a:pPr marL="457200" lvl="0" indent="-406400" rtl="0">
              <a:spcBef>
                <a:spcPts val="0"/>
              </a:spcBef>
              <a:spcAft>
                <a:spcPts val="0"/>
              </a:spcAft>
              <a:buSzPts val="2800"/>
              <a:buChar char="•"/>
            </a:pPr>
            <a:r>
              <a:rPr lang="en-US"/>
              <a:t>In early 1990s, LeCun worked at Bell Labs, one of the most pretigous research labs in the world at the time.</a:t>
            </a:r>
            <a:endParaRPr/>
          </a:p>
          <a:p>
            <a:pPr marL="457200" lvl="0" indent="-406400" rtl="0">
              <a:spcBef>
                <a:spcPts val="0"/>
              </a:spcBef>
              <a:spcAft>
                <a:spcPts val="0"/>
              </a:spcAft>
              <a:buSzPts val="2800"/>
              <a:buChar char="•"/>
            </a:pPr>
            <a:r>
              <a:rPr lang="en-US"/>
              <a:t>Check out this video demo in 1993. Again, 1993.</a:t>
            </a:r>
            <a:endParaRPr/>
          </a:p>
        </p:txBody>
      </p:sp>
      <p:sp>
        <p:nvSpPr>
          <p:cNvPr id="288" name="Google Shape;288;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19</a:t>
            </a:fld>
            <a:endParaRPr/>
          </a:p>
        </p:txBody>
      </p:sp>
      <p:pic>
        <p:nvPicPr>
          <p:cNvPr id="289" name="Google Shape;289;p31" descr="This is a demo of &quot;LeNet 1&quot;, the first convolutional network that could recognize handwritten digits with good speed and accuracy.&#10;&#10;It was developed between 1988 and 1993 in the Adaptive System Research Department, headed by Larry Jackel, at Bell Labs in Holmdel, NJ.&#10;&#10;This &quot;real time&quot; demo shows ran on a DSP card sitting in a 486 PC with a video camera and frame grabber card. The DSP card had an AT&amp;T DSP32C chip, which was the first 32-bit floating-point DSP and could reach an amazing 12.5 million multiply-accumulate operations per second.&#10;&#10;The network was trained using the SN environment (a Lisp-based neural net simulator, the predecessor of Lush, itself a kind of ancestor to Torch7). We wrote a kind of &quot;compiler&quot; in SN that produced a self-contained piece of C code that could run the network. The network weights were array literals inside the C source code. &#10;&#10;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10;&#10;The network shown in this demo is described in our NIPS 1989 paper &quot;Handwritten digit recognition with a back-propagation network&quot;.&#10;&#10;The check reading system is described in our 1998 Proc. IEEE paper &quot;Gradient-Based Learning Applied to Document Recognition&quot; and in various shorter papers before that.&#10;&#10;Thanks to Larry Jackel for digitizing and editing the old VHS tape (and for holding the camera). There are cameo appearances by Donnie Henderson (who put together much of the demo) and Rich Howard, our lab director." title="Convolutional Network Demo from 1993">
            <a:hlinkClick r:id="rId4"/>
          </p:cNvPr>
          <p:cNvPicPr preferRelativeResize="0"/>
          <p:nvPr/>
        </p:nvPicPr>
        <p:blipFill>
          <a:blip r:embed="rId5">
            <a:alphaModFix/>
          </a:blip>
          <a:stretch>
            <a:fillRect/>
          </a:stretch>
        </p:blipFill>
        <p:spPr>
          <a:xfrm>
            <a:off x="1768367" y="4132500"/>
            <a:ext cx="3232008" cy="2424000"/>
          </a:xfrm>
          <a:prstGeom prst="rect">
            <a:avLst/>
          </a:prstGeom>
          <a:noFill/>
          <a:ln>
            <a:noFill/>
          </a:ln>
        </p:spPr>
      </p:pic>
      <p:sp>
        <p:nvSpPr>
          <p:cNvPr id="290" name="Google Shape;290;p31"/>
          <p:cNvSpPr txBox="1"/>
          <p:nvPr/>
        </p:nvSpPr>
        <p:spPr>
          <a:xfrm>
            <a:off x="1768375" y="6556500"/>
            <a:ext cx="3341700" cy="365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100">
                <a:solidFill>
                  <a:schemeClr val="dk1"/>
                </a:solidFill>
                <a:latin typeface="Calibri"/>
                <a:ea typeface="Calibri"/>
                <a:cs typeface="Calibri"/>
                <a:sym typeface="Calibri"/>
              </a:rPr>
              <a:t>https://www.youtube.com/watch?v=FwFduRA_L6Q</a:t>
            </a:r>
            <a:endParaRPr sz="1100"/>
          </a:p>
        </p:txBody>
      </p:sp>
      <p:pic>
        <p:nvPicPr>
          <p:cNvPr id="291" name="Google Shape;291;p31"/>
          <p:cNvPicPr preferRelativeResize="0"/>
          <p:nvPr/>
        </p:nvPicPr>
        <p:blipFill>
          <a:blip r:embed="rId6">
            <a:alphaModFix/>
          </a:blip>
          <a:stretch>
            <a:fillRect/>
          </a:stretch>
        </p:blipFill>
        <p:spPr>
          <a:xfrm>
            <a:off x="5731476" y="4132500"/>
            <a:ext cx="2391445" cy="2725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Is Deep Neural Network a magic?</a:t>
            </a:r>
            <a:endParaRPr/>
          </a:p>
        </p:txBody>
      </p:sp>
      <p:sp>
        <p:nvSpPr>
          <p:cNvPr id="135" name="Google Shape;135;p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We have learned about the basic of Deep Neural Network in the previous lectures.</a:t>
            </a:r>
            <a:endParaRPr/>
          </a:p>
          <a:p>
            <a:pPr marL="457200" lvl="0" indent="-406400" rtl="0">
              <a:spcBef>
                <a:spcPts val="0"/>
              </a:spcBef>
              <a:spcAft>
                <a:spcPts val="0"/>
              </a:spcAft>
              <a:buSzPts val="2800"/>
              <a:buChar char="•"/>
            </a:pPr>
            <a:r>
              <a:rPr lang="en-US"/>
              <a:t>They are really magical, right?</a:t>
            </a:r>
            <a:endParaRPr/>
          </a:p>
          <a:p>
            <a:pPr marL="457200" lvl="0" indent="-406400">
              <a:spcBef>
                <a:spcPts val="0"/>
              </a:spcBef>
              <a:spcAft>
                <a:spcPts val="0"/>
              </a:spcAft>
              <a:buSzPts val="2800"/>
              <a:buChar char="•"/>
            </a:pPr>
            <a:r>
              <a:rPr lang="en-US"/>
              <a:t>Let’s use them again to train a model to recognize hand-written letters (MNIST dataset)</a:t>
            </a:r>
            <a:endParaRPr/>
          </a:p>
        </p:txBody>
      </p:sp>
      <p:sp>
        <p:nvSpPr>
          <p:cNvPr id="136" name="Google Shape;136;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a:t>
            </a:fld>
            <a:endParaRPr/>
          </a:p>
        </p:txBody>
      </p:sp>
      <p:pic>
        <p:nvPicPr>
          <p:cNvPr id="137" name="Google Shape;137;p14"/>
          <p:cNvPicPr preferRelativeResize="0"/>
          <p:nvPr/>
        </p:nvPicPr>
        <p:blipFill>
          <a:blip r:embed="rId3">
            <a:alphaModFix/>
          </a:blip>
          <a:stretch>
            <a:fillRect/>
          </a:stretch>
        </p:blipFill>
        <p:spPr>
          <a:xfrm>
            <a:off x="2267925" y="4162425"/>
            <a:ext cx="8007798" cy="20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Let’s recap</a:t>
            </a:r>
            <a:endParaRPr/>
          </a:p>
        </p:txBody>
      </p:sp>
      <p:sp>
        <p:nvSpPr>
          <p:cNvPr id="298" name="Google Shape;298;p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pic>
        <p:nvPicPr>
          <p:cNvPr id="299" name="Google Shape;299;p32"/>
          <p:cNvPicPr preferRelativeResize="0"/>
          <p:nvPr/>
        </p:nvPicPr>
        <p:blipFill>
          <a:blip r:embed="rId3">
            <a:alphaModFix/>
          </a:blip>
          <a:stretch>
            <a:fillRect/>
          </a:stretch>
        </p:blipFill>
        <p:spPr>
          <a:xfrm>
            <a:off x="152400" y="2084975"/>
            <a:ext cx="11887200" cy="306095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457200" lvl="0" indent="-508000">
              <a:spcBef>
                <a:spcPts val="0"/>
              </a:spcBef>
              <a:spcAft>
                <a:spcPts val="0"/>
              </a:spcAft>
              <a:buSzPts val="4400"/>
              <a:buAutoNum type="arabicParenR"/>
            </a:pPr>
            <a:r>
              <a:rPr lang="en-US"/>
              <a:t>Convolution Layer</a:t>
            </a:r>
            <a:endParaRPr/>
          </a:p>
        </p:txBody>
      </p:sp>
      <p:sp>
        <p:nvSpPr>
          <p:cNvPr id="306" name="Google Shape;306;p33"/>
          <p:cNvSpPr txBox="1">
            <a:spLocks noGrp="1"/>
          </p:cNvSpPr>
          <p:nvPr>
            <p:ph type="body" idx="1"/>
          </p:nvPr>
        </p:nvSpPr>
        <p:spPr>
          <a:xfrm>
            <a:off x="7624200" y="1629488"/>
            <a:ext cx="45678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Beware of the size of the “filters” or “kernels”</a:t>
            </a:r>
            <a:endParaRPr/>
          </a:p>
          <a:p>
            <a:pPr marL="457200" lvl="0" indent="-406400" rtl="0">
              <a:spcBef>
                <a:spcPts val="0"/>
              </a:spcBef>
              <a:spcAft>
                <a:spcPts val="0"/>
              </a:spcAft>
              <a:buSzPts val="2800"/>
              <a:buChar char="•"/>
            </a:pPr>
            <a:r>
              <a:rPr lang="en-US"/>
              <a:t>The smaller matrix is called “Feature Map”</a:t>
            </a:r>
            <a:endParaRPr/>
          </a:p>
          <a:p>
            <a:pPr marL="457200" lvl="0" indent="-406400" rtl="0">
              <a:spcBef>
                <a:spcPts val="0"/>
              </a:spcBef>
              <a:spcAft>
                <a:spcPts val="0"/>
              </a:spcAft>
              <a:buSzPts val="2800"/>
              <a:buChar char="•"/>
            </a:pPr>
            <a:r>
              <a:rPr lang="en-US"/>
              <a:t>Size of feature map is controlled by “depth” (the number of filters used), and “stride” (the number of pixels slid over)</a:t>
            </a:r>
            <a:endParaRPr/>
          </a:p>
          <a:p>
            <a:pPr marL="457200" lvl="0" indent="-406400">
              <a:spcBef>
                <a:spcPts val="0"/>
              </a:spcBef>
              <a:spcAft>
                <a:spcPts val="0"/>
              </a:spcAft>
              <a:buSzPts val="2800"/>
              <a:buChar char="•"/>
            </a:pPr>
            <a:r>
              <a:rPr lang="en-US"/>
              <a:t>ReLu activation function.</a:t>
            </a:r>
            <a:endParaRPr/>
          </a:p>
        </p:txBody>
      </p:sp>
      <p:sp>
        <p:nvSpPr>
          <p:cNvPr id="307" name="Google Shape;307;p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21</a:t>
            </a:fld>
            <a:endParaRPr/>
          </a:p>
        </p:txBody>
      </p:sp>
      <p:pic>
        <p:nvPicPr>
          <p:cNvPr id="308" name="Google Shape;308;p33"/>
          <p:cNvPicPr preferRelativeResize="0"/>
          <p:nvPr/>
        </p:nvPicPr>
        <p:blipFill>
          <a:blip r:embed="rId3">
            <a:alphaModFix/>
          </a:blip>
          <a:stretch>
            <a:fillRect/>
          </a:stretch>
        </p:blipFill>
        <p:spPr>
          <a:xfrm>
            <a:off x="838200" y="1629500"/>
            <a:ext cx="6438900" cy="474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2) Pooling Layer</a:t>
            </a:r>
            <a:endParaRPr/>
          </a:p>
        </p:txBody>
      </p:sp>
      <p:sp>
        <p:nvSpPr>
          <p:cNvPr id="315" name="Google Shape;315;p34"/>
          <p:cNvSpPr txBox="1">
            <a:spLocks noGrp="1"/>
          </p:cNvSpPr>
          <p:nvPr>
            <p:ph type="body" idx="1"/>
          </p:nvPr>
        </p:nvSpPr>
        <p:spPr>
          <a:xfrm>
            <a:off x="7199275" y="1848000"/>
            <a:ext cx="4992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To reduce dimensionality of each feature map.</a:t>
            </a:r>
            <a:endParaRPr/>
          </a:p>
          <a:p>
            <a:pPr marL="0" lvl="0" indent="0" rtl="0">
              <a:spcBef>
                <a:spcPts val="1000"/>
              </a:spcBef>
              <a:spcAft>
                <a:spcPts val="0"/>
              </a:spcAft>
              <a:buNone/>
            </a:pPr>
            <a:r>
              <a:rPr lang="en-US"/>
              <a:t>=&gt; reduce # of parameters, computations &amp; avoid overfitting.</a:t>
            </a:r>
            <a:endParaRPr/>
          </a:p>
          <a:p>
            <a:pPr marL="457200" lvl="0" indent="-406400" rtl="0">
              <a:spcBef>
                <a:spcPts val="1000"/>
              </a:spcBef>
              <a:spcAft>
                <a:spcPts val="0"/>
              </a:spcAft>
              <a:buSzPts val="2800"/>
              <a:buChar char="•"/>
            </a:pPr>
            <a:r>
              <a:rPr lang="en-US"/>
              <a:t>Max pool vs. average pool.</a:t>
            </a:r>
            <a:endParaRPr/>
          </a:p>
          <a:p>
            <a:pPr marL="457200" lvl="0" indent="-406400">
              <a:spcBef>
                <a:spcPts val="0"/>
              </a:spcBef>
              <a:spcAft>
                <a:spcPts val="0"/>
              </a:spcAft>
              <a:buSzPts val="2800"/>
              <a:buChar char="•"/>
            </a:pPr>
            <a:r>
              <a:rPr lang="en-US"/>
              <a:t> invariant to small transformations, distortions, and translations in the input</a:t>
            </a:r>
            <a:endParaRPr/>
          </a:p>
        </p:txBody>
      </p:sp>
      <p:sp>
        <p:nvSpPr>
          <p:cNvPr id="316" name="Google Shape;316;p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22</a:t>
            </a:fld>
            <a:endParaRPr/>
          </a:p>
        </p:txBody>
      </p:sp>
      <p:pic>
        <p:nvPicPr>
          <p:cNvPr id="317" name="Google Shape;317;p34"/>
          <p:cNvPicPr preferRelativeResize="0"/>
          <p:nvPr/>
        </p:nvPicPr>
        <p:blipFill>
          <a:blip r:embed="rId3">
            <a:alphaModFix/>
          </a:blip>
          <a:stretch>
            <a:fillRect/>
          </a:stretch>
        </p:blipFill>
        <p:spPr>
          <a:xfrm>
            <a:off x="558675" y="1592400"/>
            <a:ext cx="6178643" cy="5265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Discussion of some CNN architecture</a:t>
            </a:r>
            <a:endParaRPr/>
          </a:p>
        </p:txBody>
      </p:sp>
      <p:sp>
        <p:nvSpPr>
          <p:cNvPr id="324" name="Google Shape;324;p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23</a:t>
            </a:fld>
            <a:endParaRPr/>
          </a:p>
        </p:txBody>
      </p:sp>
      <p:pic>
        <p:nvPicPr>
          <p:cNvPr id="325" name="Google Shape;325;p35"/>
          <p:cNvPicPr preferRelativeResize="0"/>
          <p:nvPr/>
        </p:nvPicPr>
        <p:blipFill>
          <a:blip r:embed="rId3">
            <a:alphaModFix/>
          </a:blip>
          <a:stretch>
            <a:fillRect/>
          </a:stretch>
        </p:blipFill>
        <p:spPr>
          <a:xfrm>
            <a:off x="76200" y="2568925"/>
            <a:ext cx="12039600" cy="3286103"/>
          </a:xfrm>
          <a:prstGeom prst="rect">
            <a:avLst/>
          </a:prstGeom>
          <a:noFill/>
          <a:ln>
            <a:noFill/>
          </a:ln>
        </p:spPr>
      </p:pic>
      <p:sp>
        <p:nvSpPr>
          <p:cNvPr id="326" name="Google Shape;326;p35"/>
          <p:cNvSpPr txBox="1"/>
          <p:nvPr/>
        </p:nvSpPr>
        <p:spPr>
          <a:xfrm>
            <a:off x="5297700" y="1523975"/>
            <a:ext cx="1596600" cy="616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3000"/>
              <a:t>LeNet</a:t>
            </a:r>
            <a:endParaRPr sz="3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LeNet results</a:t>
            </a:r>
            <a:endParaRPr/>
          </a:p>
        </p:txBody>
      </p:sp>
      <p:sp>
        <p:nvSpPr>
          <p:cNvPr id="333" name="Google Shape;333;p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24</a:t>
            </a:fld>
            <a:endParaRPr/>
          </a:p>
        </p:txBody>
      </p:sp>
      <p:pic>
        <p:nvPicPr>
          <p:cNvPr id="334" name="Google Shape;334;p36"/>
          <p:cNvPicPr preferRelativeResize="0"/>
          <p:nvPr/>
        </p:nvPicPr>
        <p:blipFill>
          <a:blip r:embed="rId3">
            <a:alphaModFix/>
          </a:blip>
          <a:stretch>
            <a:fillRect/>
          </a:stretch>
        </p:blipFill>
        <p:spPr>
          <a:xfrm>
            <a:off x="2705250" y="1554275"/>
            <a:ext cx="5905350" cy="3690838"/>
          </a:xfrm>
          <a:prstGeom prst="rect">
            <a:avLst/>
          </a:prstGeom>
          <a:noFill/>
          <a:ln>
            <a:noFill/>
          </a:ln>
        </p:spPr>
      </p:pic>
      <p:pic>
        <p:nvPicPr>
          <p:cNvPr id="335" name="Google Shape;335;p36"/>
          <p:cNvPicPr preferRelativeResize="0"/>
          <p:nvPr/>
        </p:nvPicPr>
        <p:blipFill>
          <a:blip r:embed="rId4">
            <a:alphaModFix/>
          </a:blip>
          <a:stretch>
            <a:fillRect/>
          </a:stretch>
        </p:blipFill>
        <p:spPr>
          <a:xfrm>
            <a:off x="2705250" y="5245112"/>
            <a:ext cx="5905350" cy="14763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AlexNet - 2012</a:t>
            </a:r>
            <a:endParaRPr/>
          </a:p>
        </p:txBody>
      </p:sp>
      <p:sp>
        <p:nvSpPr>
          <p:cNvPr id="342" name="Google Shape;342;p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25</a:t>
            </a:fld>
            <a:endParaRPr/>
          </a:p>
        </p:txBody>
      </p:sp>
      <p:pic>
        <p:nvPicPr>
          <p:cNvPr id="343" name="Google Shape;343;p37"/>
          <p:cNvPicPr preferRelativeResize="0"/>
          <p:nvPr/>
        </p:nvPicPr>
        <p:blipFill>
          <a:blip r:embed="rId3">
            <a:alphaModFix/>
          </a:blip>
          <a:stretch>
            <a:fillRect/>
          </a:stretch>
        </p:blipFill>
        <p:spPr>
          <a:xfrm>
            <a:off x="1618350" y="1498500"/>
            <a:ext cx="8723076" cy="49659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AlexNet results</a:t>
            </a:r>
            <a:endParaRPr/>
          </a:p>
        </p:txBody>
      </p:sp>
      <p:sp>
        <p:nvSpPr>
          <p:cNvPr id="350" name="Google Shape;350;p3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Winner of the first </a:t>
            </a:r>
            <a:r>
              <a:rPr lang="en-US" u="sng">
                <a:solidFill>
                  <a:schemeClr val="hlink"/>
                </a:solidFill>
                <a:hlinkClick r:id="rId3"/>
              </a:rPr>
              <a:t>ILSVRC-2012</a:t>
            </a:r>
            <a:r>
              <a:rPr lang="en-US"/>
              <a:t> competition (ImageNet Large Scale Visual Recognition Challenge).</a:t>
            </a:r>
            <a:endParaRPr/>
          </a:p>
          <a:p>
            <a:pPr marL="457200" lvl="0" indent="-406400">
              <a:spcBef>
                <a:spcPts val="0"/>
              </a:spcBef>
              <a:spcAft>
                <a:spcPts val="0"/>
              </a:spcAft>
              <a:buSzPts val="2800"/>
              <a:buChar char="•"/>
            </a:pPr>
            <a:r>
              <a:rPr lang="en-US"/>
              <a:t>Pioneering “deep” CNN with 84.6% accuracy, while the second-place model only achieved 73.8% accuracy rate.</a:t>
            </a:r>
            <a:endParaRPr/>
          </a:p>
        </p:txBody>
      </p:sp>
      <p:sp>
        <p:nvSpPr>
          <p:cNvPr id="351" name="Google Shape;351;p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26</a:t>
            </a:fld>
            <a:endParaRPr/>
          </a:p>
        </p:txBody>
      </p:sp>
      <p:pic>
        <p:nvPicPr>
          <p:cNvPr id="352" name="Google Shape;352;p38"/>
          <p:cNvPicPr preferRelativeResize="0"/>
          <p:nvPr/>
        </p:nvPicPr>
        <p:blipFill>
          <a:blip r:embed="rId4">
            <a:alphaModFix/>
          </a:blip>
          <a:stretch>
            <a:fillRect/>
          </a:stretch>
        </p:blipFill>
        <p:spPr>
          <a:xfrm>
            <a:off x="235875" y="3929174"/>
            <a:ext cx="8146127" cy="292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VGG Net - 2014</a:t>
            </a:r>
            <a:endParaRPr/>
          </a:p>
        </p:txBody>
      </p:sp>
      <p:sp>
        <p:nvSpPr>
          <p:cNvPr id="359" name="Google Shape;359;p39"/>
          <p:cNvSpPr txBox="1">
            <a:spLocks noGrp="1"/>
          </p:cNvSpPr>
          <p:nvPr>
            <p:ph type="body" idx="1"/>
          </p:nvPr>
        </p:nvSpPr>
        <p:spPr>
          <a:xfrm>
            <a:off x="838200" y="5714925"/>
            <a:ext cx="10515600" cy="697500"/>
          </a:xfrm>
          <a:prstGeom prst="rect">
            <a:avLst/>
          </a:prstGeom>
        </p:spPr>
        <p:txBody>
          <a:bodyPr spcFirstLastPara="1" wrap="square" lIns="91425" tIns="45700" rIns="91425" bIns="45700" anchor="t" anchorCtr="0">
            <a:noAutofit/>
          </a:bodyPr>
          <a:lstStyle/>
          <a:p>
            <a:pPr marL="0" lvl="0" indent="0">
              <a:spcBef>
                <a:spcPts val="1000"/>
              </a:spcBef>
              <a:spcAft>
                <a:spcPts val="0"/>
              </a:spcAft>
              <a:buNone/>
            </a:pPr>
            <a:r>
              <a:rPr lang="en-US" sz="1800"/>
              <a:t>https://arxiv.org/pdf/1409.1556.pdf</a:t>
            </a:r>
            <a:endParaRPr sz="1800"/>
          </a:p>
        </p:txBody>
      </p:sp>
      <p:sp>
        <p:nvSpPr>
          <p:cNvPr id="360" name="Google Shape;360;p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27</a:t>
            </a:fld>
            <a:endParaRPr/>
          </a:p>
        </p:txBody>
      </p:sp>
      <p:pic>
        <p:nvPicPr>
          <p:cNvPr id="361" name="Google Shape;361;p39"/>
          <p:cNvPicPr preferRelativeResize="0"/>
          <p:nvPr/>
        </p:nvPicPr>
        <p:blipFill>
          <a:blip r:embed="rId3">
            <a:alphaModFix/>
          </a:blip>
          <a:stretch>
            <a:fillRect/>
          </a:stretch>
        </p:blipFill>
        <p:spPr>
          <a:xfrm>
            <a:off x="2081150" y="1253388"/>
            <a:ext cx="7409666" cy="4351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Varients</a:t>
            </a:r>
            <a:endParaRPr/>
          </a:p>
        </p:txBody>
      </p:sp>
      <p:sp>
        <p:nvSpPr>
          <p:cNvPr id="368" name="Google Shape;368;p4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rtl="0">
              <a:spcBef>
                <a:spcPts val="1000"/>
              </a:spcBef>
              <a:spcAft>
                <a:spcPts val="0"/>
              </a:spcAft>
              <a:buClr>
                <a:schemeClr val="dk1"/>
              </a:buClr>
              <a:buSzPts val="1100"/>
              <a:buFont typeface="Arial"/>
              <a:buNone/>
            </a:pPr>
            <a:r>
              <a:rPr lang="en-US"/>
              <a:t>6 different configurations for</a:t>
            </a:r>
            <a:endParaRPr/>
          </a:p>
          <a:p>
            <a:pPr marL="0" lvl="0" indent="0" rtl="0">
              <a:spcBef>
                <a:spcPts val="1000"/>
              </a:spcBef>
              <a:spcAft>
                <a:spcPts val="0"/>
              </a:spcAft>
              <a:buClr>
                <a:schemeClr val="dk1"/>
              </a:buClr>
              <a:buSzPts val="1100"/>
              <a:buFont typeface="Arial"/>
              <a:buNone/>
            </a:pPr>
            <a:r>
              <a:rPr lang="en-US"/>
              <a:t>vgg net. The VGG16 produced</a:t>
            </a:r>
            <a:endParaRPr/>
          </a:p>
          <a:p>
            <a:pPr marL="0" lvl="0" indent="0" rtl="0">
              <a:spcBef>
                <a:spcPts val="1000"/>
              </a:spcBef>
              <a:spcAft>
                <a:spcPts val="0"/>
              </a:spcAft>
              <a:buClr>
                <a:schemeClr val="dk1"/>
              </a:buClr>
              <a:buSzPts val="1100"/>
              <a:buFont typeface="Arial"/>
              <a:buNone/>
            </a:pPr>
            <a:r>
              <a:rPr lang="en-US"/>
              <a:t>the best result.</a:t>
            </a:r>
            <a:endParaRPr/>
          </a:p>
          <a:p>
            <a:pPr marL="0" lvl="0" indent="0">
              <a:spcBef>
                <a:spcPts val="1000"/>
              </a:spcBef>
              <a:spcAft>
                <a:spcPts val="0"/>
              </a:spcAft>
              <a:buNone/>
            </a:pPr>
            <a:endParaRPr/>
          </a:p>
        </p:txBody>
      </p:sp>
      <p:sp>
        <p:nvSpPr>
          <p:cNvPr id="369" name="Google Shape;369;p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28</a:t>
            </a:fld>
            <a:endParaRPr/>
          </a:p>
        </p:txBody>
      </p:sp>
      <p:pic>
        <p:nvPicPr>
          <p:cNvPr id="370" name="Google Shape;370;p40"/>
          <p:cNvPicPr preferRelativeResize="0"/>
          <p:nvPr/>
        </p:nvPicPr>
        <p:blipFill>
          <a:blip r:embed="rId3">
            <a:alphaModFix/>
          </a:blip>
          <a:stretch>
            <a:fillRect/>
          </a:stretch>
        </p:blipFill>
        <p:spPr>
          <a:xfrm>
            <a:off x="5782375" y="477624"/>
            <a:ext cx="5394550" cy="5452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VGG Net results</a:t>
            </a:r>
            <a:endParaRPr/>
          </a:p>
        </p:txBody>
      </p:sp>
      <p:sp>
        <p:nvSpPr>
          <p:cNvPr id="377" name="Google Shape;377;p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1st runner-up of ILSVRC ( ImageNet Large Scale Visual Recognition Competition) 2014 (Not the winner, winner was GoogleNet)</a:t>
            </a:r>
            <a:endParaRPr/>
          </a:p>
          <a:p>
            <a:pPr marL="457200" lvl="0" indent="-406400" rtl="0">
              <a:spcBef>
                <a:spcPts val="0"/>
              </a:spcBef>
              <a:spcAft>
                <a:spcPts val="0"/>
              </a:spcAft>
              <a:buSzPts val="2800"/>
              <a:buChar char="-"/>
            </a:pPr>
            <a:r>
              <a:rPr lang="en-US"/>
              <a:t>The first model reached a error rate below 10% (approx 7% on final model)</a:t>
            </a:r>
            <a:endParaRPr/>
          </a:p>
          <a:p>
            <a:pPr marL="457200" lvl="0" indent="-406400">
              <a:spcBef>
                <a:spcPts val="0"/>
              </a:spcBef>
              <a:spcAft>
                <a:spcPts val="0"/>
              </a:spcAft>
              <a:buSzPts val="2800"/>
              <a:buChar char="-"/>
            </a:pPr>
            <a:r>
              <a:rPr lang="en-US"/>
              <a:t>Very beauty and straightforward design</a:t>
            </a:r>
            <a:endParaRPr/>
          </a:p>
        </p:txBody>
      </p:sp>
      <p:sp>
        <p:nvSpPr>
          <p:cNvPr id="378" name="Google Shape;378;p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MNIST Dataset</a:t>
            </a:r>
            <a:endParaRPr/>
          </a:p>
        </p:txBody>
      </p:sp>
      <p:sp>
        <p:nvSpPr>
          <p:cNvPr id="144" name="Google Shape;144;p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u="sng">
                <a:solidFill>
                  <a:schemeClr val="hlink"/>
                </a:solidFill>
                <a:hlinkClick r:id="rId3"/>
              </a:rPr>
              <a:t>MNIST</a:t>
            </a:r>
            <a:r>
              <a:rPr lang="en-US"/>
              <a:t> provides 60,000 images of handwritten digits, each as an 18x18 image.</a:t>
            </a:r>
            <a:endParaRPr/>
          </a:p>
          <a:p>
            <a:pPr marL="457200" lvl="0" indent="-406400">
              <a:spcBef>
                <a:spcPts val="0"/>
              </a:spcBef>
              <a:spcAft>
                <a:spcPts val="0"/>
              </a:spcAft>
              <a:buSzPts val="2800"/>
              <a:buChar char="•"/>
            </a:pPr>
            <a:r>
              <a:rPr lang="en-US"/>
              <a:t>Let’s just say we need to recognize a digit is “8” or not.</a:t>
            </a:r>
            <a:endParaRPr/>
          </a:p>
        </p:txBody>
      </p:sp>
      <p:sp>
        <p:nvSpPr>
          <p:cNvPr id="145" name="Google Shape;145;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a:t>
            </a:fld>
            <a:endParaRPr/>
          </a:p>
        </p:txBody>
      </p:sp>
      <p:pic>
        <p:nvPicPr>
          <p:cNvPr id="146" name="Google Shape;146;p15"/>
          <p:cNvPicPr preferRelativeResize="0"/>
          <p:nvPr/>
        </p:nvPicPr>
        <p:blipFill>
          <a:blip r:embed="rId4">
            <a:alphaModFix/>
          </a:blip>
          <a:stretch>
            <a:fillRect/>
          </a:stretch>
        </p:blipFill>
        <p:spPr>
          <a:xfrm>
            <a:off x="881050" y="3448888"/>
            <a:ext cx="10429875" cy="267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Inception Net - 2014</a:t>
            </a:r>
            <a:endParaRPr/>
          </a:p>
        </p:txBody>
      </p:sp>
      <p:sp>
        <p:nvSpPr>
          <p:cNvPr id="385" name="Google Shape;385;p4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spcBef>
                <a:spcPts val="1000"/>
              </a:spcBef>
              <a:spcAft>
                <a:spcPts val="0"/>
              </a:spcAft>
              <a:buNone/>
            </a:pPr>
            <a:endParaRPr/>
          </a:p>
        </p:txBody>
      </p:sp>
      <p:sp>
        <p:nvSpPr>
          <p:cNvPr id="386" name="Google Shape;386;p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30</a:t>
            </a:fld>
            <a:endParaRPr/>
          </a:p>
        </p:txBody>
      </p:sp>
      <p:pic>
        <p:nvPicPr>
          <p:cNvPr id="387" name="Google Shape;387;p42"/>
          <p:cNvPicPr preferRelativeResize="0"/>
          <p:nvPr/>
        </p:nvPicPr>
        <p:blipFill>
          <a:blip r:embed="rId3">
            <a:alphaModFix/>
          </a:blip>
          <a:stretch>
            <a:fillRect/>
          </a:stretch>
        </p:blipFill>
        <p:spPr>
          <a:xfrm>
            <a:off x="838203" y="2525300"/>
            <a:ext cx="10688775" cy="3651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Inception Module</a:t>
            </a:r>
            <a:endParaRPr/>
          </a:p>
        </p:txBody>
      </p:sp>
      <p:sp>
        <p:nvSpPr>
          <p:cNvPr id="394" name="Google Shape;394;p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spcBef>
                <a:spcPts val="1000"/>
              </a:spcBef>
              <a:spcAft>
                <a:spcPts val="0"/>
              </a:spcAft>
              <a:buNone/>
            </a:pPr>
            <a:endParaRPr/>
          </a:p>
        </p:txBody>
      </p:sp>
      <p:sp>
        <p:nvSpPr>
          <p:cNvPr id="395" name="Google Shape;395;p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31</a:t>
            </a:fld>
            <a:endParaRPr/>
          </a:p>
        </p:txBody>
      </p:sp>
      <p:pic>
        <p:nvPicPr>
          <p:cNvPr id="396" name="Google Shape;396;p43"/>
          <p:cNvPicPr preferRelativeResize="0"/>
          <p:nvPr/>
        </p:nvPicPr>
        <p:blipFill>
          <a:blip r:embed="rId3">
            <a:alphaModFix/>
          </a:blip>
          <a:stretch>
            <a:fillRect/>
          </a:stretch>
        </p:blipFill>
        <p:spPr>
          <a:xfrm>
            <a:off x="2007525" y="2051913"/>
            <a:ext cx="7810500" cy="3943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Inception Net results</a:t>
            </a:r>
            <a:endParaRPr/>
          </a:p>
        </p:txBody>
      </p:sp>
      <p:sp>
        <p:nvSpPr>
          <p:cNvPr id="403" name="Google Shape;403;p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Winner of ILSVRC 2014 with error rate of 6.7%</a:t>
            </a:r>
            <a:endParaRPr/>
          </a:p>
          <a:p>
            <a:pPr marL="457200" lvl="0" indent="-406400" rtl="0">
              <a:spcBef>
                <a:spcPts val="0"/>
              </a:spcBef>
              <a:spcAft>
                <a:spcPts val="0"/>
              </a:spcAft>
              <a:buSzPts val="2800"/>
              <a:buChar char="-"/>
            </a:pPr>
            <a:r>
              <a:rPr lang="en-US"/>
              <a:t>The first model didn’t follow the “conv-pool” stacking rule.</a:t>
            </a:r>
            <a:endParaRPr/>
          </a:p>
          <a:p>
            <a:pPr marL="457200" lvl="0" indent="-406400" rtl="0">
              <a:spcBef>
                <a:spcPts val="0"/>
              </a:spcBef>
              <a:spcAft>
                <a:spcPts val="0"/>
              </a:spcAft>
              <a:buSzPts val="2800"/>
              <a:buChar char="-"/>
            </a:pPr>
            <a:r>
              <a:rPr lang="en-US"/>
              <a:t>Doing pooling and conv with different filter size simutaneously</a:t>
            </a:r>
            <a:endParaRPr/>
          </a:p>
          <a:p>
            <a:pPr marL="457200" lvl="0" indent="-406400">
              <a:spcBef>
                <a:spcPts val="1000"/>
              </a:spcBef>
              <a:spcAft>
                <a:spcPts val="0"/>
              </a:spcAft>
              <a:buSzPts val="2800"/>
              <a:buChar char="-"/>
            </a:pPr>
            <a:r>
              <a:rPr lang="en-US"/>
              <a:t>Uses 12x fewer parameters than AlexNet</a:t>
            </a:r>
            <a:endParaRPr/>
          </a:p>
        </p:txBody>
      </p:sp>
      <p:sp>
        <p:nvSpPr>
          <p:cNvPr id="404" name="Google Shape;404;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Microsoft Resnet - 2015</a:t>
            </a:r>
            <a:endParaRPr/>
          </a:p>
        </p:txBody>
      </p:sp>
      <p:sp>
        <p:nvSpPr>
          <p:cNvPr id="411" name="Google Shape;411;p45"/>
          <p:cNvSpPr txBox="1">
            <a:spLocks noGrp="1"/>
          </p:cNvSpPr>
          <p:nvPr>
            <p:ph type="body" idx="1"/>
          </p:nvPr>
        </p:nvSpPr>
        <p:spPr>
          <a:xfrm>
            <a:off x="838200" y="6042025"/>
            <a:ext cx="10515600" cy="642900"/>
          </a:xfrm>
          <a:prstGeom prst="rect">
            <a:avLst/>
          </a:prstGeom>
        </p:spPr>
        <p:txBody>
          <a:bodyPr spcFirstLastPara="1" wrap="square" lIns="91425" tIns="45700" rIns="91425" bIns="45700" anchor="t" anchorCtr="0">
            <a:noAutofit/>
          </a:bodyPr>
          <a:lstStyle/>
          <a:p>
            <a:pPr marL="0" lvl="0" indent="0">
              <a:spcBef>
                <a:spcPts val="1000"/>
              </a:spcBef>
              <a:spcAft>
                <a:spcPts val="0"/>
              </a:spcAft>
              <a:buNone/>
            </a:pPr>
            <a:r>
              <a:rPr lang="en-US" sz="1800"/>
              <a:t>https://arxiv.org/pdf/1512.03385.pdf</a:t>
            </a:r>
            <a:endParaRPr sz="1800"/>
          </a:p>
        </p:txBody>
      </p:sp>
      <p:sp>
        <p:nvSpPr>
          <p:cNvPr id="412" name="Google Shape;412;p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33</a:t>
            </a:fld>
            <a:endParaRPr/>
          </a:p>
        </p:txBody>
      </p:sp>
      <p:pic>
        <p:nvPicPr>
          <p:cNvPr id="413" name="Google Shape;413;p45"/>
          <p:cNvPicPr preferRelativeResize="0"/>
          <p:nvPr/>
        </p:nvPicPr>
        <p:blipFill>
          <a:blip r:embed="rId3">
            <a:alphaModFix/>
          </a:blip>
          <a:stretch>
            <a:fillRect/>
          </a:stretch>
        </p:blipFill>
        <p:spPr>
          <a:xfrm>
            <a:off x="838200" y="1690826"/>
            <a:ext cx="10788447" cy="435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Resnet - Residual block</a:t>
            </a:r>
            <a:endParaRPr/>
          </a:p>
        </p:txBody>
      </p:sp>
      <p:sp>
        <p:nvSpPr>
          <p:cNvPr id="420" name="Google Shape;420;p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spcBef>
                <a:spcPts val="1000"/>
              </a:spcBef>
              <a:spcAft>
                <a:spcPts val="0"/>
              </a:spcAft>
              <a:buNone/>
            </a:pPr>
            <a:endParaRPr/>
          </a:p>
        </p:txBody>
      </p:sp>
      <p:sp>
        <p:nvSpPr>
          <p:cNvPr id="421" name="Google Shape;421;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34</a:t>
            </a:fld>
            <a:endParaRPr/>
          </a:p>
        </p:txBody>
      </p:sp>
      <p:pic>
        <p:nvPicPr>
          <p:cNvPr id="422" name="Google Shape;422;p46"/>
          <p:cNvPicPr preferRelativeResize="0"/>
          <p:nvPr/>
        </p:nvPicPr>
        <p:blipFill>
          <a:blip r:embed="rId3">
            <a:alphaModFix/>
          </a:blip>
          <a:stretch>
            <a:fillRect/>
          </a:stretch>
        </p:blipFill>
        <p:spPr>
          <a:xfrm>
            <a:off x="2928750" y="2151163"/>
            <a:ext cx="6858000" cy="3419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Resnet results</a:t>
            </a:r>
            <a:endParaRPr/>
          </a:p>
        </p:txBody>
      </p:sp>
      <p:sp>
        <p:nvSpPr>
          <p:cNvPr id="429" name="Google Shape;429;p4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New records in # of layers : 152 layers</a:t>
            </a:r>
            <a:endParaRPr/>
          </a:p>
          <a:p>
            <a:pPr marL="457200" lvl="0" indent="-406400">
              <a:spcBef>
                <a:spcPts val="1000"/>
              </a:spcBef>
              <a:spcAft>
                <a:spcPts val="0"/>
              </a:spcAft>
              <a:buSzPts val="2800"/>
              <a:buChar char="-"/>
            </a:pPr>
            <a:r>
              <a:rPr lang="en-US"/>
              <a:t>ResNet won ILSVRC 2015 with an error rate of 3.6%</a:t>
            </a:r>
            <a:endParaRPr/>
          </a:p>
        </p:txBody>
      </p:sp>
      <p:sp>
        <p:nvSpPr>
          <p:cNvPr id="430" name="Google Shape;430;p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Applications</a:t>
            </a:r>
            <a:endParaRPr/>
          </a:p>
        </p:txBody>
      </p:sp>
      <p:sp>
        <p:nvSpPr>
          <p:cNvPr id="437" name="Google Shape;437;p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Object Detection</a:t>
            </a:r>
            <a:endParaRPr/>
          </a:p>
          <a:p>
            <a:pPr marL="457200" lvl="0" indent="-406400" rtl="0">
              <a:spcBef>
                <a:spcPts val="0"/>
              </a:spcBef>
              <a:spcAft>
                <a:spcPts val="0"/>
              </a:spcAft>
              <a:buSzPts val="2800"/>
              <a:buChar char="•"/>
            </a:pPr>
            <a:r>
              <a:rPr lang="en-US"/>
              <a:t>Object tracking</a:t>
            </a:r>
            <a:endParaRPr/>
          </a:p>
          <a:p>
            <a:pPr marL="457200" lvl="0" indent="-406400" rtl="0">
              <a:spcBef>
                <a:spcPts val="0"/>
              </a:spcBef>
              <a:spcAft>
                <a:spcPts val="0"/>
              </a:spcAft>
              <a:buSzPts val="2800"/>
              <a:buChar char="•"/>
            </a:pPr>
            <a:r>
              <a:rPr lang="en-US"/>
              <a:t>Object Recognition</a:t>
            </a:r>
            <a:endParaRPr/>
          </a:p>
          <a:p>
            <a:pPr marL="457200" lvl="0" indent="-406400" rtl="0">
              <a:spcBef>
                <a:spcPts val="0"/>
              </a:spcBef>
              <a:spcAft>
                <a:spcPts val="0"/>
              </a:spcAft>
              <a:buSzPts val="2800"/>
              <a:buChar char="•"/>
            </a:pPr>
            <a:r>
              <a:rPr lang="en-US"/>
              <a:t>Semantic and Segmentation</a:t>
            </a:r>
            <a:endParaRPr/>
          </a:p>
          <a:p>
            <a:pPr marL="457200" lvl="0" indent="-406400">
              <a:spcBef>
                <a:spcPts val="0"/>
              </a:spcBef>
              <a:spcAft>
                <a:spcPts val="0"/>
              </a:spcAft>
              <a:buSzPts val="2800"/>
              <a:buChar char="•"/>
            </a:pPr>
            <a:r>
              <a:rPr lang="en-US"/>
              <a:t>Video Image Captioning</a:t>
            </a:r>
            <a:endParaRPr/>
          </a:p>
        </p:txBody>
      </p:sp>
      <p:sp>
        <p:nvSpPr>
          <p:cNvPr id="438" name="Google Shape;438;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Object Detection</a:t>
            </a:r>
            <a:endParaRPr/>
          </a:p>
        </p:txBody>
      </p:sp>
      <p:sp>
        <p:nvSpPr>
          <p:cNvPr id="445" name="Google Shape;445;p49"/>
          <p:cNvSpPr txBox="1">
            <a:spLocks noGrp="1"/>
          </p:cNvSpPr>
          <p:nvPr>
            <p:ph type="body" idx="1"/>
          </p:nvPr>
        </p:nvSpPr>
        <p:spPr>
          <a:xfrm>
            <a:off x="838200" y="1825625"/>
            <a:ext cx="10515600" cy="7326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R-CNN, Fast R-CNN, Faster R-CNN</a:t>
            </a:r>
            <a:endParaRPr/>
          </a:p>
          <a:p>
            <a:pPr marL="0" lvl="0" indent="0">
              <a:spcBef>
                <a:spcPts val="1000"/>
              </a:spcBef>
              <a:spcAft>
                <a:spcPts val="0"/>
              </a:spcAft>
              <a:buNone/>
            </a:pPr>
            <a:endParaRPr/>
          </a:p>
        </p:txBody>
      </p:sp>
      <p:sp>
        <p:nvSpPr>
          <p:cNvPr id="446" name="Google Shape;446;p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37</a:t>
            </a:fld>
            <a:endParaRPr/>
          </a:p>
        </p:txBody>
      </p:sp>
      <p:pic>
        <p:nvPicPr>
          <p:cNvPr id="447" name="Google Shape;447;p49"/>
          <p:cNvPicPr preferRelativeResize="0"/>
          <p:nvPr/>
        </p:nvPicPr>
        <p:blipFill>
          <a:blip r:embed="rId3">
            <a:alphaModFix/>
          </a:blip>
          <a:stretch>
            <a:fillRect/>
          </a:stretch>
        </p:blipFill>
        <p:spPr>
          <a:xfrm>
            <a:off x="1605538" y="2710625"/>
            <a:ext cx="8980922" cy="34933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Object Tracking</a:t>
            </a:r>
            <a:endParaRPr/>
          </a:p>
        </p:txBody>
      </p:sp>
      <p:sp>
        <p:nvSpPr>
          <p:cNvPr id="454" name="Google Shape;454;p50"/>
          <p:cNvSpPr txBox="1">
            <a:spLocks noGrp="1"/>
          </p:cNvSpPr>
          <p:nvPr>
            <p:ph type="body" idx="1"/>
          </p:nvPr>
        </p:nvSpPr>
        <p:spPr>
          <a:xfrm>
            <a:off x="330200" y="1847988"/>
            <a:ext cx="10515600" cy="4351200"/>
          </a:xfrm>
          <a:prstGeom prst="rect">
            <a:avLst/>
          </a:prstGeom>
        </p:spPr>
        <p:txBody>
          <a:bodyPr spcFirstLastPara="1" wrap="square" lIns="91425" tIns="45700" rIns="91425" bIns="45700" anchor="t" anchorCtr="0">
            <a:noAutofit/>
          </a:bodyPr>
          <a:lstStyle/>
          <a:p>
            <a:pPr marL="457200" lvl="0" indent="-406400">
              <a:spcBef>
                <a:spcPts val="1000"/>
              </a:spcBef>
              <a:spcAft>
                <a:spcPts val="0"/>
              </a:spcAft>
              <a:buSzPts val="2800"/>
              <a:buChar char="•"/>
            </a:pPr>
            <a:r>
              <a:rPr lang="en-US" u="sng">
                <a:solidFill>
                  <a:schemeClr val="hlink"/>
                </a:solidFill>
                <a:hlinkClick r:id="rId3"/>
              </a:rPr>
              <a:t>DeepTrack</a:t>
            </a:r>
            <a:endParaRPr/>
          </a:p>
        </p:txBody>
      </p:sp>
      <p:sp>
        <p:nvSpPr>
          <p:cNvPr id="455" name="Google Shape;455;p5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38</a:t>
            </a:fld>
            <a:endParaRPr/>
          </a:p>
        </p:txBody>
      </p:sp>
      <p:pic>
        <p:nvPicPr>
          <p:cNvPr id="456" name="Google Shape;456;p50"/>
          <p:cNvPicPr preferRelativeResize="0"/>
          <p:nvPr/>
        </p:nvPicPr>
        <p:blipFill>
          <a:blip r:embed="rId4">
            <a:alphaModFix/>
          </a:blip>
          <a:stretch>
            <a:fillRect/>
          </a:stretch>
        </p:blipFill>
        <p:spPr>
          <a:xfrm>
            <a:off x="2838547" y="1459675"/>
            <a:ext cx="7865730" cy="4896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Object Recognition</a:t>
            </a:r>
            <a:endParaRPr/>
          </a:p>
        </p:txBody>
      </p:sp>
      <p:sp>
        <p:nvSpPr>
          <p:cNvPr id="463" name="Google Shape;463;p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39</a:t>
            </a:fld>
            <a:endParaRPr/>
          </a:p>
        </p:txBody>
      </p:sp>
      <p:pic>
        <p:nvPicPr>
          <p:cNvPr id="464" name="Google Shape;464;p51"/>
          <p:cNvPicPr preferRelativeResize="0"/>
          <p:nvPr/>
        </p:nvPicPr>
        <p:blipFill>
          <a:blip r:embed="rId3">
            <a:alphaModFix/>
          </a:blip>
          <a:stretch>
            <a:fillRect/>
          </a:stretch>
        </p:blipFill>
        <p:spPr>
          <a:xfrm>
            <a:off x="1064327" y="1527550"/>
            <a:ext cx="3743524" cy="4936149"/>
          </a:xfrm>
          <a:prstGeom prst="rect">
            <a:avLst/>
          </a:prstGeom>
          <a:noFill/>
          <a:ln>
            <a:noFill/>
          </a:ln>
        </p:spPr>
      </p:pic>
      <p:pic>
        <p:nvPicPr>
          <p:cNvPr id="465" name="Google Shape;465;p51"/>
          <p:cNvPicPr preferRelativeResize="0"/>
          <p:nvPr/>
        </p:nvPicPr>
        <p:blipFill>
          <a:blip r:embed="rId4">
            <a:alphaModFix/>
          </a:blip>
          <a:stretch>
            <a:fillRect/>
          </a:stretch>
        </p:blipFill>
        <p:spPr>
          <a:xfrm>
            <a:off x="4960252" y="1527550"/>
            <a:ext cx="6766311" cy="436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Just a simple classification problem</a:t>
            </a:r>
            <a:endParaRPr/>
          </a:p>
        </p:txBody>
      </p:sp>
      <p:sp>
        <p:nvSpPr>
          <p:cNvPr id="153" name="Google Shape;153;p16"/>
          <p:cNvSpPr txBox="1">
            <a:spLocks noGrp="1"/>
          </p:cNvSpPr>
          <p:nvPr>
            <p:ph type="body" idx="1"/>
          </p:nvPr>
        </p:nvSpPr>
        <p:spPr>
          <a:xfrm>
            <a:off x="838200" y="1825625"/>
            <a:ext cx="10515600" cy="12171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You would think the power of ML can do it very well?</a:t>
            </a:r>
            <a:endParaRPr/>
          </a:p>
          <a:p>
            <a:pPr marL="457200" lvl="0" indent="-406400">
              <a:spcBef>
                <a:spcPts val="0"/>
              </a:spcBef>
              <a:spcAft>
                <a:spcPts val="0"/>
              </a:spcAft>
              <a:buSzPts val="2800"/>
              <a:buChar char="•"/>
            </a:pPr>
            <a:r>
              <a:rPr lang="en-US"/>
              <a:t>Let’s apply the DNN we have learned before.</a:t>
            </a:r>
            <a:endParaRPr/>
          </a:p>
        </p:txBody>
      </p:sp>
      <p:sp>
        <p:nvSpPr>
          <p:cNvPr id="154" name="Google Shape;154;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4</a:t>
            </a:fld>
            <a:endParaRPr/>
          </a:p>
        </p:txBody>
      </p:sp>
      <p:pic>
        <p:nvPicPr>
          <p:cNvPr id="155" name="Google Shape;155;p16"/>
          <p:cNvPicPr preferRelativeResize="0"/>
          <p:nvPr/>
        </p:nvPicPr>
        <p:blipFill>
          <a:blip r:embed="rId3">
            <a:alphaModFix/>
          </a:blip>
          <a:stretch>
            <a:fillRect/>
          </a:stretch>
        </p:blipFill>
        <p:spPr>
          <a:xfrm>
            <a:off x="645825" y="3289600"/>
            <a:ext cx="2917324" cy="2912300"/>
          </a:xfrm>
          <a:prstGeom prst="rect">
            <a:avLst/>
          </a:prstGeom>
          <a:noFill/>
          <a:ln>
            <a:noFill/>
          </a:ln>
        </p:spPr>
      </p:pic>
      <p:pic>
        <p:nvPicPr>
          <p:cNvPr id="156" name="Google Shape;156;p16"/>
          <p:cNvPicPr preferRelativeResize="0"/>
          <p:nvPr/>
        </p:nvPicPr>
        <p:blipFill>
          <a:blip r:embed="rId4">
            <a:alphaModFix/>
          </a:blip>
          <a:stretch>
            <a:fillRect/>
          </a:stretch>
        </p:blipFill>
        <p:spPr>
          <a:xfrm>
            <a:off x="3908322" y="3289588"/>
            <a:ext cx="7839853" cy="1217100"/>
          </a:xfrm>
          <a:prstGeom prst="rect">
            <a:avLst/>
          </a:prstGeom>
          <a:noFill/>
          <a:ln>
            <a:noFill/>
          </a:ln>
        </p:spPr>
      </p:pic>
      <p:sp>
        <p:nvSpPr>
          <p:cNvPr id="157" name="Google Shape;157;p16"/>
          <p:cNvSpPr txBox="1">
            <a:spLocks noGrp="1"/>
          </p:cNvSpPr>
          <p:nvPr>
            <p:ph type="body" idx="1"/>
          </p:nvPr>
        </p:nvSpPr>
        <p:spPr>
          <a:xfrm>
            <a:off x="3908325" y="4691925"/>
            <a:ext cx="7839900" cy="12171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This is basically the input of the DNN.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Semantic Segmentation</a:t>
            </a:r>
            <a:endParaRPr/>
          </a:p>
        </p:txBody>
      </p:sp>
      <p:sp>
        <p:nvSpPr>
          <p:cNvPr id="472" name="Google Shape;472;p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40</a:t>
            </a:fld>
            <a:endParaRPr/>
          </a:p>
        </p:txBody>
      </p:sp>
      <p:pic>
        <p:nvPicPr>
          <p:cNvPr id="473" name="Google Shape;473;p52"/>
          <p:cNvPicPr preferRelativeResize="0"/>
          <p:nvPr/>
        </p:nvPicPr>
        <p:blipFill>
          <a:blip r:embed="rId3">
            <a:alphaModFix/>
          </a:blip>
          <a:stretch>
            <a:fillRect/>
          </a:stretch>
        </p:blipFill>
        <p:spPr>
          <a:xfrm>
            <a:off x="152400" y="1843225"/>
            <a:ext cx="11297537" cy="4360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Video Image Captioning</a:t>
            </a:r>
            <a:endParaRPr/>
          </a:p>
        </p:txBody>
      </p:sp>
      <p:sp>
        <p:nvSpPr>
          <p:cNvPr id="480" name="Google Shape;480;p5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41</a:t>
            </a:fld>
            <a:endParaRPr/>
          </a:p>
        </p:txBody>
      </p:sp>
      <p:pic>
        <p:nvPicPr>
          <p:cNvPr id="481" name="Google Shape;481;p53"/>
          <p:cNvPicPr preferRelativeResize="0"/>
          <p:nvPr/>
        </p:nvPicPr>
        <p:blipFill>
          <a:blip r:embed="rId3">
            <a:alphaModFix/>
          </a:blip>
          <a:stretch>
            <a:fillRect/>
          </a:stretch>
        </p:blipFill>
        <p:spPr>
          <a:xfrm>
            <a:off x="1549400" y="1493975"/>
            <a:ext cx="8047486" cy="4862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The model we have learned so far</a:t>
            </a:r>
            <a:endParaRPr/>
          </a:p>
        </p:txBody>
      </p:sp>
      <p:sp>
        <p:nvSpPr>
          <p:cNvPr id="164" name="Google Shape;164;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5</a:t>
            </a:fld>
            <a:endParaRPr/>
          </a:p>
        </p:txBody>
      </p:sp>
      <p:pic>
        <p:nvPicPr>
          <p:cNvPr id="165" name="Google Shape;165;p17"/>
          <p:cNvPicPr preferRelativeResize="0"/>
          <p:nvPr/>
        </p:nvPicPr>
        <p:blipFill>
          <a:blip r:embed="rId3">
            <a:alphaModFix/>
          </a:blip>
          <a:stretch>
            <a:fillRect/>
          </a:stretch>
        </p:blipFill>
        <p:spPr>
          <a:xfrm>
            <a:off x="1229050" y="1508475"/>
            <a:ext cx="8305799" cy="47267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Too easy for DNN???</a:t>
            </a:r>
            <a:endParaRPr/>
          </a:p>
        </p:txBody>
      </p:sp>
      <p:sp>
        <p:nvSpPr>
          <p:cNvPr id="172" name="Google Shape;172;p18"/>
          <p:cNvSpPr txBox="1">
            <a:spLocks noGrp="1"/>
          </p:cNvSpPr>
          <p:nvPr>
            <p:ph type="body" idx="1"/>
          </p:nvPr>
        </p:nvSpPr>
        <p:spPr>
          <a:xfrm>
            <a:off x="838200" y="1597025"/>
            <a:ext cx="10515600" cy="7938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Good news!</a:t>
            </a:r>
            <a:endParaRPr/>
          </a:p>
        </p:txBody>
      </p:sp>
      <p:sp>
        <p:nvSpPr>
          <p:cNvPr id="173" name="Google Shape;173;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6</a:t>
            </a:fld>
            <a:endParaRPr/>
          </a:p>
        </p:txBody>
      </p:sp>
      <p:pic>
        <p:nvPicPr>
          <p:cNvPr id="174" name="Google Shape;174;p18"/>
          <p:cNvPicPr preferRelativeResize="0"/>
          <p:nvPr/>
        </p:nvPicPr>
        <p:blipFill>
          <a:blip r:embed="rId3">
            <a:alphaModFix/>
          </a:blip>
          <a:stretch>
            <a:fillRect/>
          </a:stretch>
        </p:blipFill>
        <p:spPr>
          <a:xfrm>
            <a:off x="371475" y="2390775"/>
            <a:ext cx="11449050" cy="1619250"/>
          </a:xfrm>
          <a:prstGeom prst="rect">
            <a:avLst/>
          </a:prstGeom>
          <a:noFill/>
          <a:ln>
            <a:noFill/>
          </a:ln>
        </p:spPr>
      </p:pic>
      <p:sp>
        <p:nvSpPr>
          <p:cNvPr id="175" name="Google Shape;175;p18"/>
          <p:cNvSpPr txBox="1">
            <a:spLocks noGrp="1"/>
          </p:cNvSpPr>
          <p:nvPr>
            <p:ph type="body" idx="1"/>
          </p:nvPr>
        </p:nvSpPr>
        <p:spPr>
          <a:xfrm>
            <a:off x="838200" y="4010025"/>
            <a:ext cx="10515600" cy="7938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But now, the really bad news!</a:t>
            </a:r>
            <a:endParaRPr/>
          </a:p>
        </p:txBody>
      </p:sp>
      <p:pic>
        <p:nvPicPr>
          <p:cNvPr id="176" name="Google Shape;176;p18"/>
          <p:cNvPicPr preferRelativeResize="0"/>
          <p:nvPr/>
        </p:nvPicPr>
        <p:blipFill>
          <a:blip r:embed="rId4">
            <a:alphaModFix/>
          </a:blip>
          <a:stretch>
            <a:fillRect/>
          </a:stretch>
        </p:blipFill>
        <p:spPr>
          <a:xfrm>
            <a:off x="452425" y="4709975"/>
            <a:ext cx="11287125" cy="161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Call for ideas!!!!</a:t>
            </a:r>
            <a:endParaRPr/>
          </a:p>
        </p:txBody>
      </p:sp>
      <p:sp>
        <p:nvSpPr>
          <p:cNvPr id="183" name="Google Shape;183;p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a:spcBef>
                <a:spcPts val="1000"/>
              </a:spcBef>
              <a:spcAft>
                <a:spcPts val="0"/>
              </a:spcAft>
              <a:buSzPts val="2800"/>
              <a:buChar char="•"/>
            </a:pPr>
            <a:r>
              <a:rPr lang="en-US"/>
              <a:t>Brute force is the king. But that’s not the point we learn ML.</a:t>
            </a:r>
            <a:endParaRPr/>
          </a:p>
        </p:txBody>
      </p:sp>
      <p:sp>
        <p:nvSpPr>
          <p:cNvPr id="184" name="Google Shape;184;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7</a:t>
            </a:fld>
            <a:endParaRPr/>
          </a:p>
        </p:txBody>
      </p:sp>
      <p:pic>
        <p:nvPicPr>
          <p:cNvPr id="185" name="Google Shape;185;p19"/>
          <p:cNvPicPr preferRelativeResize="0"/>
          <p:nvPr/>
        </p:nvPicPr>
        <p:blipFill>
          <a:blip r:embed="rId3">
            <a:alphaModFix/>
          </a:blip>
          <a:stretch>
            <a:fillRect/>
          </a:stretch>
        </p:blipFill>
        <p:spPr>
          <a:xfrm>
            <a:off x="1680175" y="2613023"/>
            <a:ext cx="7837775" cy="334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r>
              <a:rPr lang="en-US"/>
              <a:t>Call for ideas!!!!</a:t>
            </a:r>
            <a:endParaRPr/>
          </a:p>
        </p:txBody>
      </p:sp>
      <p:sp>
        <p:nvSpPr>
          <p:cNvPr id="192" name="Google Shape;192;p20"/>
          <p:cNvSpPr txBox="1">
            <a:spLocks noGrp="1"/>
          </p:cNvSpPr>
          <p:nvPr>
            <p:ph type="body" idx="1"/>
          </p:nvPr>
        </p:nvSpPr>
        <p:spPr>
          <a:xfrm>
            <a:off x="838200" y="1825625"/>
            <a:ext cx="10515600" cy="7800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More ML way, more data for training, deeper network.</a:t>
            </a:r>
            <a:endParaRPr/>
          </a:p>
        </p:txBody>
      </p:sp>
      <p:sp>
        <p:nvSpPr>
          <p:cNvPr id="193" name="Google Shape;193;p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rtl="0">
              <a:spcBef>
                <a:spcPts val="0"/>
              </a:spcBef>
              <a:spcAft>
                <a:spcPts val="0"/>
              </a:spcAft>
              <a:buNone/>
            </a:pPr>
            <a:fld id="{00000000-1234-1234-1234-123412341234}" type="slidenum">
              <a:rPr lang="en-US"/>
              <a:t>8</a:t>
            </a:fld>
            <a:endParaRPr/>
          </a:p>
        </p:txBody>
      </p:sp>
      <p:pic>
        <p:nvPicPr>
          <p:cNvPr id="194" name="Google Shape;194;p20"/>
          <p:cNvPicPr preferRelativeResize="0"/>
          <p:nvPr/>
        </p:nvPicPr>
        <p:blipFill>
          <a:blip r:embed="rId3">
            <a:alphaModFix/>
          </a:blip>
          <a:stretch>
            <a:fillRect/>
          </a:stretch>
        </p:blipFill>
        <p:spPr>
          <a:xfrm>
            <a:off x="1880475" y="4804675"/>
            <a:ext cx="4118025" cy="2053325"/>
          </a:xfrm>
          <a:prstGeom prst="rect">
            <a:avLst/>
          </a:prstGeom>
          <a:noFill/>
          <a:ln>
            <a:noFill/>
          </a:ln>
        </p:spPr>
      </p:pic>
      <p:pic>
        <p:nvPicPr>
          <p:cNvPr id="195" name="Google Shape;195;p20"/>
          <p:cNvPicPr preferRelativeResize="0"/>
          <p:nvPr/>
        </p:nvPicPr>
        <p:blipFill>
          <a:blip r:embed="rId4">
            <a:alphaModFix/>
          </a:blip>
          <a:stretch>
            <a:fillRect/>
          </a:stretch>
        </p:blipFill>
        <p:spPr>
          <a:xfrm>
            <a:off x="1880469" y="2560376"/>
            <a:ext cx="8552156" cy="209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en-US"/>
              <a:t>But does it make sense?</a:t>
            </a:r>
            <a:endParaRPr/>
          </a:p>
        </p:txBody>
      </p:sp>
      <p:sp>
        <p:nvSpPr>
          <p:cNvPr id="202" name="Google Shape;202;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406400" rtl="0">
              <a:spcBef>
                <a:spcPts val="1000"/>
              </a:spcBef>
              <a:spcAft>
                <a:spcPts val="0"/>
              </a:spcAft>
              <a:buSzPts val="2800"/>
              <a:buChar char="•"/>
            </a:pPr>
            <a:r>
              <a:rPr lang="en-US"/>
              <a:t>First, It doesn’t make sense to train a network to recognize an “8” at the top of a picture separately from training it to recognize an “8” at the bottom of a picture as if those were two totally different objects.</a:t>
            </a:r>
            <a:endParaRPr/>
          </a:p>
          <a:p>
            <a:pPr marL="457200" lvl="0" indent="-406400">
              <a:spcBef>
                <a:spcPts val="0"/>
              </a:spcBef>
              <a:spcAft>
                <a:spcPts val="0"/>
              </a:spcAft>
              <a:buSzPts val="2800"/>
              <a:buChar char="•"/>
            </a:pPr>
            <a:r>
              <a:rPr lang="en-US"/>
              <a:t>And what about different way to write number “8”? It’s not ML anymore if we need to cover for all such situations.</a:t>
            </a:r>
            <a:endParaRPr/>
          </a:p>
        </p:txBody>
      </p:sp>
      <p:sp>
        <p:nvSpPr>
          <p:cNvPr id="203" name="Google Shape;203;p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1827</Words>
  <Application>Microsoft Office PowerPoint</Application>
  <PresentationFormat>Widescreen</PresentationFormat>
  <Paragraphs>221</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Georgia</vt:lpstr>
      <vt:lpstr>Office Theme</vt:lpstr>
      <vt:lpstr>Convolutional Neural Network</vt:lpstr>
      <vt:lpstr>Is Deep Neural Network a magic?</vt:lpstr>
      <vt:lpstr>MNIST Dataset</vt:lpstr>
      <vt:lpstr>Just a simple classification problem</vt:lpstr>
      <vt:lpstr>The model we have learned so far</vt:lpstr>
      <vt:lpstr>Too easy for DNN???</vt:lpstr>
      <vt:lpstr>Call for ideas!!!!</vt:lpstr>
      <vt:lpstr>Call for ideas!!!!</vt:lpstr>
      <vt:lpstr>But does it make sense?</vt:lpstr>
      <vt:lpstr>And magic does exist!</vt:lpstr>
      <vt:lpstr>Let’s consider this picture</vt:lpstr>
      <vt:lpstr>What your brain sees?</vt:lpstr>
      <vt:lpstr>How Convolution Works</vt:lpstr>
      <vt:lpstr>How Convolution Works</vt:lpstr>
      <vt:lpstr>How Convolution Works</vt:lpstr>
      <vt:lpstr>How Convolution Works</vt:lpstr>
      <vt:lpstr>How Convolution Works</vt:lpstr>
      <vt:lpstr>A realistic Convolutional Neural Network</vt:lpstr>
      <vt:lpstr>I’m sorry, but time for history!</vt:lpstr>
      <vt:lpstr>Let’s recap</vt:lpstr>
      <vt:lpstr>Convolution Layer</vt:lpstr>
      <vt:lpstr>2) Pooling Layer</vt:lpstr>
      <vt:lpstr>Discussion of some CNN architecture</vt:lpstr>
      <vt:lpstr>LeNet results</vt:lpstr>
      <vt:lpstr>AlexNet - 2012</vt:lpstr>
      <vt:lpstr>AlexNet results</vt:lpstr>
      <vt:lpstr>VGG Net - 2014</vt:lpstr>
      <vt:lpstr>Varients</vt:lpstr>
      <vt:lpstr>VGG Net results</vt:lpstr>
      <vt:lpstr>Inception Net - 2014</vt:lpstr>
      <vt:lpstr>Inception Module</vt:lpstr>
      <vt:lpstr>Inception Net results</vt:lpstr>
      <vt:lpstr>Microsoft Resnet - 2015</vt:lpstr>
      <vt:lpstr>Resnet - Residual block</vt:lpstr>
      <vt:lpstr>Resnet results</vt:lpstr>
      <vt:lpstr>Applications</vt:lpstr>
      <vt:lpstr>Object Detection</vt:lpstr>
      <vt:lpstr>Object Tracking</vt:lpstr>
      <vt:lpstr>Object Recognition</vt:lpstr>
      <vt:lpstr>Semantic Segmentation</vt:lpstr>
      <vt:lpstr>Video Image Captioning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dc:title>
  <cp:lastModifiedBy>Dai Bui [C]</cp:lastModifiedBy>
  <cp:revision>1</cp:revision>
  <dcterms:modified xsi:type="dcterms:W3CDTF">2018-09-30T03:19:34Z</dcterms:modified>
</cp:coreProperties>
</file>